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16"/>
  </p:notesMasterIdLst>
  <p:handoutMasterIdLst>
    <p:handoutMasterId r:id="rId17"/>
  </p:handoutMasterIdLst>
  <p:sldIdLst>
    <p:sldId id="394" r:id="rId2"/>
    <p:sldId id="395" r:id="rId3"/>
    <p:sldId id="370" r:id="rId4"/>
    <p:sldId id="360" r:id="rId5"/>
    <p:sldId id="371" r:id="rId6"/>
    <p:sldId id="390" r:id="rId7"/>
    <p:sldId id="391" r:id="rId8"/>
    <p:sldId id="392" r:id="rId9"/>
    <p:sldId id="393" r:id="rId10"/>
    <p:sldId id="382" r:id="rId11"/>
    <p:sldId id="396" r:id="rId12"/>
    <p:sldId id="381" r:id="rId13"/>
    <p:sldId id="380" r:id="rId14"/>
    <p:sldId id="397" r:id="rId15"/>
  </p:sldIdLst>
  <p:sldSz cx="9144000" cy="6858000" type="screen4x3"/>
  <p:notesSz cx="7023100" cy="9309100"/>
  <p:defaultTextStyle>
    <a:defPPr>
      <a:defRPr lang="en-CA"/>
    </a:defPPr>
    <a:lvl1pPr algn="l" rtl="0" fontAlgn="base">
      <a:spcBef>
        <a:spcPct val="0"/>
      </a:spcBef>
      <a:spcAft>
        <a:spcPct val="0"/>
      </a:spcAft>
      <a:defRPr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3">
          <p15:clr>
            <a:srgbClr val="A4A3A4"/>
          </p15:clr>
        </p15:guide>
        <p15:guide id="2" pos="221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orraine.andras" initials="l"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C7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5755" autoAdjust="0"/>
  </p:normalViewPr>
  <p:slideViewPr>
    <p:cSldViewPr>
      <p:cViewPr varScale="1">
        <p:scale>
          <a:sx n="85" d="100"/>
          <a:sy n="85" d="100"/>
        </p:scale>
        <p:origin x="235"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1" d="100"/>
          <a:sy n="61" d="100"/>
        </p:scale>
        <p:origin x="-2611" y="-77"/>
      </p:cViewPr>
      <p:guideLst>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AD92901C-B37A-4DF7-8F43-AF2ABCA2BB9E}" type="datetimeFigureOut">
              <a:rPr lang="en-CA" smtClean="0"/>
              <a:t>15/11/2017</a:t>
            </a:fld>
            <a:endParaRPr lang="en-CA"/>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D12E48BB-E393-47E1-BA98-107507096D66}" type="slidenum">
              <a:rPr lang="en-CA" smtClean="0"/>
              <a:t>‹#›</a:t>
            </a:fld>
            <a:endParaRPr lang="en-CA"/>
          </a:p>
        </p:txBody>
      </p:sp>
    </p:spTree>
    <p:extLst>
      <p:ext uri="{BB962C8B-B14F-4D97-AF65-F5344CB8AC3E}">
        <p14:creationId xmlns:p14="http://schemas.microsoft.com/office/powerpoint/2010/main" val="925474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279" tIns="46640" rIns="93279" bIns="46640" rtlCol="0"/>
          <a:lstStyle>
            <a:lvl1pPr algn="l">
              <a:defRPr sz="1200" smtClean="0">
                <a:ea typeface="+mn-ea"/>
              </a:defRPr>
            </a:lvl1pPr>
          </a:lstStyle>
          <a:p>
            <a:pPr>
              <a:defRPr/>
            </a:pPr>
            <a:endParaRPr lang="en-CA" dirty="0"/>
          </a:p>
        </p:txBody>
      </p:sp>
      <p:sp>
        <p:nvSpPr>
          <p:cNvPr id="3" name="Date Placeholder 2"/>
          <p:cNvSpPr>
            <a:spLocks noGrp="1"/>
          </p:cNvSpPr>
          <p:nvPr>
            <p:ph type="dt" idx="1"/>
          </p:nvPr>
        </p:nvSpPr>
        <p:spPr>
          <a:xfrm>
            <a:off x="3978132" y="0"/>
            <a:ext cx="3043343" cy="465455"/>
          </a:xfrm>
          <a:prstGeom prst="rect">
            <a:avLst/>
          </a:prstGeom>
        </p:spPr>
        <p:txBody>
          <a:bodyPr vert="horz" wrap="square" lIns="93279" tIns="46640" rIns="93279" bIns="46640" numCol="1" anchor="t" anchorCtr="0" compatLnSpc="1">
            <a:prstTxWarp prst="textNoShape">
              <a:avLst/>
            </a:prstTxWarp>
          </a:bodyPr>
          <a:lstStyle>
            <a:lvl1pPr algn="r">
              <a:defRPr sz="1200"/>
            </a:lvl1pPr>
          </a:lstStyle>
          <a:p>
            <a:fld id="{5EDD437D-5711-C143-B1DD-447ADEB17BE1}" type="datetimeFigureOut">
              <a:rPr lang="en-CA"/>
              <a:pPr/>
              <a:t>15/11/2017</a:t>
            </a:fld>
            <a:endParaRPr lang="en-CA"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279" tIns="46640" rIns="93279" bIns="46640" rtlCol="0" anchor="ctr"/>
          <a:lstStyle/>
          <a:p>
            <a:pPr lvl="0"/>
            <a:endParaRPr lang="en-CA" noProof="0" dirty="0" smtClean="0"/>
          </a:p>
        </p:txBody>
      </p:sp>
      <p:sp>
        <p:nvSpPr>
          <p:cNvPr id="5" name="Notes Placeholder 4"/>
          <p:cNvSpPr>
            <a:spLocks noGrp="1"/>
          </p:cNvSpPr>
          <p:nvPr>
            <p:ph type="body" sz="quarter" idx="3"/>
          </p:nvPr>
        </p:nvSpPr>
        <p:spPr>
          <a:xfrm>
            <a:off x="702311" y="4421826"/>
            <a:ext cx="5618480" cy="4189095"/>
          </a:xfrm>
          <a:prstGeom prst="rect">
            <a:avLst/>
          </a:prstGeom>
        </p:spPr>
        <p:txBody>
          <a:bodyPr vert="horz" lIns="93279" tIns="46640" rIns="93279" bIns="4664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smtClean="0"/>
          </a:p>
        </p:txBody>
      </p:sp>
      <p:sp>
        <p:nvSpPr>
          <p:cNvPr id="6" name="Footer Placeholder 5"/>
          <p:cNvSpPr>
            <a:spLocks noGrp="1"/>
          </p:cNvSpPr>
          <p:nvPr>
            <p:ph type="ftr" sz="quarter" idx="4"/>
          </p:nvPr>
        </p:nvSpPr>
        <p:spPr>
          <a:xfrm>
            <a:off x="0" y="8842030"/>
            <a:ext cx="3043343" cy="465455"/>
          </a:xfrm>
          <a:prstGeom prst="rect">
            <a:avLst/>
          </a:prstGeom>
        </p:spPr>
        <p:txBody>
          <a:bodyPr vert="horz" lIns="93279" tIns="46640" rIns="93279" bIns="46640" rtlCol="0" anchor="b"/>
          <a:lstStyle>
            <a:lvl1pPr algn="l">
              <a:defRPr sz="1200" smtClean="0">
                <a:ea typeface="+mn-ea"/>
              </a:defRPr>
            </a:lvl1pPr>
          </a:lstStyle>
          <a:p>
            <a:pPr>
              <a:defRPr/>
            </a:pPr>
            <a:endParaRPr lang="en-CA"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wrap="square" lIns="93279" tIns="46640" rIns="93279" bIns="46640" numCol="1" anchor="b" anchorCtr="0" compatLnSpc="1">
            <a:prstTxWarp prst="textNoShape">
              <a:avLst/>
            </a:prstTxWarp>
          </a:bodyPr>
          <a:lstStyle>
            <a:lvl1pPr algn="r">
              <a:defRPr sz="1200"/>
            </a:lvl1pPr>
          </a:lstStyle>
          <a:p>
            <a:fld id="{CC7172B0-97C1-C84E-81A0-DDE81B4F48CD}" type="slidenum">
              <a:rPr lang="en-CA"/>
              <a:pPr/>
              <a:t>‹#›</a:t>
            </a:fld>
            <a:endParaRPr lang="en-CA" dirty="0"/>
          </a:p>
        </p:txBody>
      </p:sp>
    </p:spTree>
    <p:extLst>
      <p:ext uri="{BB962C8B-B14F-4D97-AF65-F5344CB8AC3E}">
        <p14:creationId xmlns:p14="http://schemas.microsoft.com/office/powerpoint/2010/main" val="175521968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charset="0"/>
        <a:cs typeface="+mn-cs"/>
      </a:defRPr>
    </a:lvl1pPr>
    <a:lvl2pPr marL="457200" algn="l" rtl="0" fontAlgn="base">
      <a:spcBef>
        <a:spcPct val="30000"/>
      </a:spcBef>
      <a:spcAft>
        <a:spcPct val="0"/>
      </a:spcAft>
      <a:defRPr sz="1200" kern="1200">
        <a:solidFill>
          <a:schemeClr val="tx1"/>
        </a:solidFill>
        <a:latin typeface="+mn-lt"/>
        <a:ea typeface="ＭＳ Ｐゴシック" charset="0"/>
        <a:cs typeface="+mn-cs"/>
      </a:defRPr>
    </a:lvl2pPr>
    <a:lvl3pPr marL="914400" algn="l" rtl="0" fontAlgn="base">
      <a:spcBef>
        <a:spcPct val="30000"/>
      </a:spcBef>
      <a:spcAft>
        <a:spcPct val="0"/>
      </a:spcAft>
      <a:defRPr sz="1200" kern="1200">
        <a:solidFill>
          <a:schemeClr val="tx1"/>
        </a:solidFill>
        <a:latin typeface="+mn-lt"/>
        <a:ea typeface="ＭＳ Ｐゴシック" charset="0"/>
        <a:cs typeface="+mn-cs"/>
      </a:defRPr>
    </a:lvl3pPr>
    <a:lvl4pPr marL="1371600" algn="l" rtl="0" fontAlgn="base">
      <a:spcBef>
        <a:spcPct val="30000"/>
      </a:spcBef>
      <a:spcAft>
        <a:spcPct val="0"/>
      </a:spcAft>
      <a:defRPr sz="1200" kern="1200">
        <a:solidFill>
          <a:schemeClr val="tx1"/>
        </a:solidFill>
        <a:latin typeface="+mn-lt"/>
        <a:ea typeface="ＭＳ Ｐゴシック" charset="0"/>
        <a:cs typeface="+mn-cs"/>
      </a:defRPr>
    </a:lvl4pPr>
    <a:lvl5pPr marL="1828800" algn="l" rtl="0" fontAlgn="base">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buFont typeface="Arial" panose="020B0604020202020204" pitchFamily="34" charset="0"/>
              <a:buChar char="•"/>
            </a:pPr>
            <a:endParaRPr lang="en-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C7172B0-97C1-C84E-81A0-DDE81B4F48CD}" type="slidenum">
              <a:rPr lang="en-CA" smtClean="0"/>
              <a:pPr/>
              <a:t>3</a:t>
            </a:fld>
            <a:endParaRPr lang="en-CA" dirty="0"/>
          </a:p>
        </p:txBody>
      </p:sp>
    </p:spTree>
    <p:extLst>
      <p:ext uri="{BB962C8B-B14F-4D97-AF65-F5344CB8AC3E}">
        <p14:creationId xmlns:p14="http://schemas.microsoft.com/office/powerpoint/2010/main" val="3351561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spcAft>
                <a:spcPts val="1202"/>
              </a:spcAft>
              <a:buFont typeface="Arial" panose="020B0604020202020204" pitchFamily="34" charset="0"/>
              <a:buChar char="•"/>
            </a:pPr>
            <a:endParaRPr lang="en-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C7172B0-97C1-C84E-81A0-DDE81B4F48CD}" type="slidenum">
              <a:rPr lang="en-CA" smtClean="0"/>
              <a:pPr/>
              <a:t>4</a:t>
            </a:fld>
            <a:endParaRPr lang="en-CA" dirty="0"/>
          </a:p>
        </p:txBody>
      </p:sp>
    </p:spTree>
    <p:extLst>
      <p:ext uri="{BB962C8B-B14F-4D97-AF65-F5344CB8AC3E}">
        <p14:creationId xmlns:p14="http://schemas.microsoft.com/office/powerpoint/2010/main" val="3351561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spcAft>
                <a:spcPts val="1202"/>
              </a:spcAft>
              <a:buFont typeface="Arial" panose="020B0604020202020204" pitchFamily="34" charset="0"/>
              <a:buChar char="•"/>
            </a:pPr>
            <a:endParaRPr lang="en-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C7172B0-97C1-C84E-81A0-DDE81B4F48CD}" type="slidenum">
              <a:rPr lang="en-CA" smtClean="0"/>
              <a:pPr/>
              <a:t>5</a:t>
            </a:fld>
            <a:endParaRPr lang="en-CA" dirty="0"/>
          </a:p>
        </p:txBody>
      </p:sp>
    </p:spTree>
    <p:extLst>
      <p:ext uri="{BB962C8B-B14F-4D97-AF65-F5344CB8AC3E}">
        <p14:creationId xmlns:p14="http://schemas.microsoft.com/office/powerpoint/2010/main" val="3351561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spcAft>
                <a:spcPts val="1202"/>
              </a:spcAft>
              <a:buFont typeface="Arial" panose="020B0604020202020204" pitchFamily="34" charset="0"/>
              <a:buChar char="•"/>
            </a:pPr>
            <a:endParaRPr lang="en-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C7172B0-97C1-C84E-81A0-DDE81B4F48CD}" type="slidenum">
              <a:rPr lang="en-CA" smtClean="0"/>
              <a:pPr/>
              <a:t>6</a:t>
            </a:fld>
            <a:endParaRPr lang="en-CA" dirty="0"/>
          </a:p>
        </p:txBody>
      </p:sp>
    </p:spTree>
    <p:extLst>
      <p:ext uri="{BB962C8B-B14F-4D97-AF65-F5344CB8AC3E}">
        <p14:creationId xmlns:p14="http://schemas.microsoft.com/office/powerpoint/2010/main" val="3351561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spcAft>
                <a:spcPts val="1202"/>
              </a:spcAft>
              <a:buFont typeface="Arial" panose="020B0604020202020204" pitchFamily="34" charset="0"/>
              <a:buChar char="•"/>
            </a:pPr>
            <a:endParaRPr lang="en-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C7172B0-97C1-C84E-81A0-DDE81B4F48CD}" type="slidenum">
              <a:rPr lang="en-CA" smtClean="0"/>
              <a:pPr/>
              <a:t>7</a:t>
            </a:fld>
            <a:endParaRPr lang="en-CA" dirty="0"/>
          </a:p>
        </p:txBody>
      </p:sp>
    </p:spTree>
    <p:extLst>
      <p:ext uri="{BB962C8B-B14F-4D97-AF65-F5344CB8AC3E}">
        <p14:creationId xmlns:p14="http://schemas.microsoft.com/office/powerpoint/2010/main" val="3351561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spcAft>
                <a:spcPts val="1202"/>
              </a:spcAft>
              <a:buFont typeface="Arial" panose="020B0604020202020204" pitchFamily="34" charset="0"/>
              <a:buChar char="•"/>
            </a:pPr>
            <a:endParaRPr lang="en-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C7172B0-97C1-C84E-81A0-DDE81B4F48CD}" type="slidenum">
              <a:rPr lang="en-CA" smtClean="0"/>
              <a:pPr/>
              <a:t>8</a:t>
            </a:fld>
            <a:endParaRPr lang="en-CA" dirty="0"/>
          </a:p>
        </p:txBody>
      </p:sp>
    </p:spTree>
    <p:extLst>
      <p:ext uri="{BB962C8B-B14F-4D97-AF65-F5344CB8AC3E}">
        <p14:creationId xmlns:p14="http://schemas.microsoft.com/office/powerpoint/2010/main" val="3351561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spcAft>
                <a:spcPts val="1202"/>
              </a:spcAft>
              <a:buFont typeface="Arial" panose="020B0604020202020204" pitchFamily="34" charset="0"/>
              <a:buChar char="•"/>
            </a:pPr>
            <a:endParaRPr lang="en-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C7172B0-97C1-C84E-81A0-DDE81B4F48CD}" type="slidenum">
              <a:rPr lang="en-CA" smtClean="0"/>
              <a:pPr/>
              <a:t>12</a:t>
            </a:fld>
            <a:endParaRPr lang="en-CA" dirty="0"/>
          </a:p>
        </p:txBody>
      </p:sp>
    </p:spTree>
    <p:extLst>
      <p:ext uri="{BB962C8B-B14F-4D97-AF65-F5344CB8AC3E}">
        <p14:creationId xmlns:p14="http://schemas.microsoft.com/office/powerpoint/2010/main" val="3351561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882775"/>
            <a:ext cx="8229600" cy="1470025"/>
          </a:xfrm>
        </p:spPr>
        <p:txBody>
          <a:bodyPr/>
          <a:lstStyle>
            <a:lvl1pPr>
              <a:defRPr sz="4800" b="1">
                <a:latin typeface="+mn-lt"/>
              </a:defRPr>
            </a:lvl1pPr>
          </a:lstStyle>
          <a:p>
            <a:r>
              <a:rPr lang="en-US" smtClean="0"/>
              <a:t>Click to edit Master title style</a:t>
            </a:r>
            <a:endParaRPr lang="en-CA" dirty="0"/>
          </a:p>
        </p:txBody>
      </p:sp>
      <p:sp>
        <p:nvSpPr>
          <p:cNvPr id="3" name="Subtitle 2"/>
          <p:cNvSpPr>
            <a:spLocks noGrp="1"/>
          </p:cNvSpPr>
          <p:nvPr>
            <p:ph type="subTitle" idx="1"/>
          </p:nvPr>
        </p:nvSpPr>
        <p:spPr>
          <a:xfrm>
            <a:off x="457200" y="3581400"/>
            <a:ext cx="8229600" cy="1371600"/>
          </a:xfrm>
        </p:spPr>
        <p:txBody>
          <a:bodyPr/>
          <a:lstStyle>
            <a:lvl1pPr marL="0" indent="0" algn="ctr">
              <a:buNone/>
              <a:defRPr sz="2600">
                <a:solidFill>
                  <a:srgbClr val="B7C725"/>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dirty="0"/>
          </a:p>
        </p:txBody>
      </p:sp>
      <p:sp>
        <p:nvSpPr>
          <p:cNvPr id="5" name="Slide Number Placeholder 5"/>
          <p:cNvSpPr>
            <a:spLocks noGrp="1"/>
          </p:cNvSpPr>
          <p:nvPr>
            <p:ph type="sldNum" sz="quarter" idx="10"/>
          </p:nvPr>
        </p:nvSpPr>
        <p:spPr>
          <a:xfrm>
            <a:off x="8382000" y="6400800"/>
            <a:ext cx="457200" cy="228600"/>
          </a:xfrm>
        </p:spPr>
        <p:txBody>
          <a:bodyPr/>
          <a:lstStyle>
            <a:lvl1pPr>
              <a:defRPr sz="1000" b="1">
                <a:solidFill>
                  <a:schemeClr val="bg1"/>
                </a:solidFill>
              </a:defRPr>
            </a:lvl1pPr>
          </a:lstStyle>
          <a:p>
            <a:fld id="{3CC23B8C-8A11-E743-A93B-4F89A4C741D2}" type="slidenum">
              <a:rPr lang="en-CA"/>
              <a:pPr/>
              <a:t>‹#›</a:t>
            </a:fld>
            <a:endParaRPr lang="en-CA" dirty="0"/>
          </a:p>
        </p:txBody>
      </p:sp>
    </p:spTree>
    <p:extLst>
      <p:ext uri="{BB962C8B-B14F-4D97-AF65-F5344CB8AC3E}">
        <p14:creationId xmlns:p14="http://schemas.microsoft.com/office/powerpoint/2010/main" val="4095557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lvl1pPr algn="l">
              <a:defRPr sz="3600" b="1" baseline="0"/>
            </a:lvl1pPr>
          </a:lstStyle>
          <a:p>
            <a:r>
              <a:rPr lang="en-US" smtClean="0"/>
              <a:t>Click to edit Master title style</a:t>
            </a:r>
            <a:endParaRPr lang="en-CA" dirty="0"/>
          </a:p>
        </p:txBody>
      </p:sp>
      <p:sp>
        <p:nvSpPr>
          <p:cNvPr id="3" name="Content Placeholder 2"/>
          <p:cNvSpPr>
            <a:spLocks noGrp="1"/>
          </p:cNvSpPr>
          <p:nvPr>
            <p:ph idx="1"/>
          </p:nvPr>
        </p:nvSpPr>
        <p:spPr>
          <a:xfrm>
            <a:off x="457200" y="1600201"/>
            <a:ext cx="8229600" cy="3962400"/>
          </a:xfrm>
        </p:spPr>
        <p:txBody>
          <a:bodyPr/>
          <a:lstStyle>
            <a:lvl1pPr marL="342900" indent="-342900">
              <a:buClr>
                <a:schemeClr val="tx1">
                  <a:lumMod val="75000"/>
                  <a:lumOff val="25000"/>
                </a:schemeClr>
              </a:buClr>
              <a:buSzPct val="100000"/>
              <a:buFont typeface="Arial" panose="020B0604020202020204" pitchFamily="34" charset="0"/>
              <a:buChar char="•"/>
              <a:defRPr sz="2600"/>
            </a:lvl1pPr>
            <a:lvl2pPr marL="742950" indent="-285750">
              <a:buClr>
                <a:srgbClr val="B7C725"/>
              </a:buClr>
              <a:buSzPct val="110000"/>
              <a:buFont typeface="Arial" panose="020B0604020202020204" pitchFamily="34" charset="0"/>
              <a:buChar char="–"/>
              <a:defRPr sz="2600"/>
            </a:lvl2pPr>
            <a:lvl3pPr>
              <a:buClr>
                <a:srgbClr val="B7C725"/>
              </a:buClr>
              <a:buSzPct val="85000"/>
              <a:defRPr sz="2600"/>
            </a:lvl3pPr>
            <a:lvl4pPr>
              <a:buClr>
                <a:srgbClr val="B7C725"/>
              </a:buClr>
              <a:buSzPct val="80000"/>
              <a:defRPr sz="2600"/>
            </a:lvl4pPr>
            <a:lvl5pPr>
              <a:defRPr sz="26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Slide Number Placeholder 5"/>
          <p:cNvSpPr>
            <a:spLocks noGrp="1"/>
          </p:cNvSpPr>
          <p:nvPr>
            <p:ph type="sldNum" sz="quarter" idx="10"/>
          </p:nvPr>
        </p:nvSpPr>
        <p:spPr>
          <a:xfrm>
            <a:off x="8382000" y="6400800"/>
            <a:ext cx="457200" cy="228600"/>
          </a:xfrm>
        </p:spPr>
        <p:txBody>
          <a:bodyPr/>
          <a:lstStyle>
            <a:lvl1pPr>
              <a:defRPr sz="1000" b="1">
                <a:solidFill>
                  <a:schemeClr val="tx1"/>
                </a:solidFill>
              </a:defRPr>
            </a:lvl1pPr>
          </a:lstStyle>
          <a:p>
            <a:fld id="{E739770F-1C1E-BD40-87E3-4BA2F89D59FF}" type="slidenum">
              <a:rPr lang="en-CA" smtClean="0"/>
              <a:pPr/>
              <a:t>‹#›</a:t>
            </a:fld>
            <a:endParaRPr lang="en-CA" dirty="0"/>
          </a:p>
        </p:txBody>
      </p:sp>
    </p:spTree>
    <p:extLst>
      <p:ext uri="{BB962C8B-B14F-4D97-AF65-F5344CB8AC3E}">
        <p14:creationId xmlns:p14="http://schemas.microsoft.com/office/powerpoint/2010/main" val="23025530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with subtitle Layout">
    <p:spTree>
      <p:nvGrpSpPr>
        <p:cNvPr id="1" name=""/>
        <p:cNvGrpSpPr/>
        <p:nvPr/>
      </p:nvGrpSpPr>
      <p:grpSpPr>
        <a:xfrm>
          <a:off x="0" y="0"/>
          <a:ext cx="0" cy="0"/>
          <a:chOff x="0" y="0"/>
          <a:chExt cx="0" cy="0"/>
        </a:xfrm>
      </p:grpSpPr>
      <p:sp>
        <p:nvSpPr>
          <p:cNvPr id="8" name="Content Placeholder 2"/>
          <p:cNvSpPr>
            <a:spLocks noGrp="1"/>
          </p:cNvSpPr>
          <p:nvPr>
            <p:ph idx="1"/>
          </p:nvPr>
        </p:nvSpPr>
        <p:spPr>
          <a:xfrm>
            <a:off x="457200" y="1600201"/>
            <a:ext cx="8229600" cy="3962400"/>
          </a:xfrm>
        </p:spPr>
        <p:txBody>
          <a:bodyPr/>
          <a:lstStyle>
            <a:lvl1pPr marL="342900" indent="-342900">
              <a:buClr>
                <a:schemeClr val="tx1">
                  <a:lumMod val="75000"/>
                  <a:lumOff val="25000"/>
                </a:schemeClr>
              </a:buClr>
              <a:buSzPct val="100000"/>
              <a:buFont typeface="Arial" panose="020B0604020202020204" pitchFamily="34" charset="0"/>
              <a:buChar char="•"/>
              <a:defRPr sz="2600"/>
            </a:lvl1pPr>
            <a:lvl2pPr marL="742950" indent="-285750">
              <a:buClr>
                <a:srgbClr val="B7C725"/>
              </a:buClr>
              <a:buSzPct val="110000"/>
              <a:buFont typeface="Arial" panose="020B0604020202020204" pitchFamily="34" charset="0"/>
              <a:buChar char="–"/>
              <a:defRPr sz="2600"/>
            </a:lvl2pPr>
            <a:lvl3pPr>
              <a:buClr>
                <a:srgbClr val="B7C725"/>
              </a:buClr>
              <a:buSzPct val="85000"/>
              <a:defRPr sz="2600"/>
            </a:lvl3pPr>
            <a:lvl4pPr>
              <a:buClr>
                <a:srgbClr val="B7C725"/>
              </a:buClr>
              <a:buSzPct val="80000"/>
              <a:defRPr sz="2600"/>
            </a:lvl4pPr>
            <a:lvl5pPr>
              <a:defRPr sz="26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3" name="Title 1"/>
          <p:cNvSpPr>
            <a:spLocks noGrp="1"/>
          </p:cNvSpPr>
          <p:nvPr>
            <p:ph type="title"/>
          </p:nvPr>
        </p:nvSpPr>
        <p:spPr>
          <a:xfrm>
            <a:off x="457200" y="427038"/>
            <a:ext cx="8229600" cy="563562"/>
          </a:xfrm>
        </p:spPr>
        <p:txBody>
          <a:bodyPr/>
          <a:lstStyle>
            <a:lvl1pPr algn="l">
              <a:defRPr sz="3600" b="1" baseline="0"/>
            </a:lvl1pPr>
          </a:lstStyle>
          <a:p>
            <a:r>
              <a:rPr lang="en-US" smtClean="0"/>
              <a:t>Click to edit Master title style</a:t>
            </a:r>
            <a:endParaRPr lang="en-CA" dirty="0"/>
          </a:p>
        </p:txBody>
      </p:sp>
      <p:sp>
        <p:nvSpPr>
          <p:cNvPr id="18" name="Text Placeholder 17"/>
          <p:cNvSpPr>
            <a:spLocks noGrp="1"/>
          </p:cNvSpPr>
          <p:nvPr>
            <p:ph type="body" sz="quarter" idx="11"/>
          </p:nvPr>
        </p:nvSpPr>
        <p:spPr>
          <a:xfrm>
            <a:off x="457200" y="990600"/>
            <a:ext cx="8229600" cy="304800"/>
          </a:xfrm>
        </p:spPr>
        <p:txBody>
          <a:bodyPr/>
          <a:lstStyle>
            <a:lvl1pPr marL="0" indent="0">
              <a:buNone/>
              <a:defRPr sz="1800" b="1" baseline="0">
                <a:solidFill>
                  <a:srgbClr val="B7C725"/>
                </a:solidFill>
              </a:defRPr>
            </a:lvl1pPr>
          </a:lstStyle>
          <a:p>
            <a:pPr lvl="0"/>
            <a:r>
              <a:rPr lang="en-US" smtClean="0"/>
              <a:t>Click to edit Master text styles</a:t>
            </a:r>
          </a:p>
        </p:txBody>
      </p:sp>
      <p:sp>
        <p:nvSpPr>
          <p:cNvPr id="6" name="Slide Number Placeholder 5"/>
          <p:cNvSpPr>
            <a:spLocks noGrp="1"/>
          </p:cNvSpPr>
          <p:nvPr>
            <p:ph type="sldNum" sz="quarter" idx="12"/>
          </p:nvPr>
        </p:nvSpPr>
        <p:spPr>
          <a:xfrm>
            <a:off x="8382000" y="6400800"/>
            <a:ext cx="457200" cy="228600"/>
          </a:xfrm>
        </p:spPr>
        <p:txBody>
          <a:bodyPr/>
          <a:lstStyle>
            <a:lvl1pPr>
              <a:defRPr sz="1000" b="1">
                <a:solidFill>
                  <a:schemeClr val="tx1"/>
                </a:solidFill>
              </a:defRPr>
            </a:lvl1pPr>
          </a:lstStyle>
          <a:p>
            <a:fld id="{D4F0B6DE-1802-401D-9E51-BF802E867C63}" type="slidenum">
              <a:rPr lang="en-CA" smtClean="0"/>
              <a:pPr/>
              <a:t>‹#›</a:t>
            </a:fld>
            <a:endParaRPr lang="en-CA" dirty="0"/>
          </a:p>
        </p:txBody>
      </p:sp>
    </p:spTree>
    <p:extLst>
      <p:ext uri="{BB962C8B-B14F-4D97-AF65-F5344CB8AC3E}">
        <p14:creationId xmlns:p14="http://schemas.microsoft.com/office/powerpoint/2010/main" val="188171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1"/>
            </a:lvl1pPr>
          </a:lstStyle>
          <a:p>
            <a:r>
              <a:rPr lang="en-US"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235325"/>
          </a:xfrm>
        </p:spPr>
        <p:txBody>
          <a:bodyPr/>
          <a:lstStyle>
            <a:lvl1pPr>
              <a:buClr>
                <a:schemeClr val="tx1">
                  <a:lumMod val="75000"/>
                  <a:lumOff val="25000"/>
                </a:schemeClr>
              </a:buClr>
              <a:buSzPct val="90000"/>
              <a:defRPr sz="2000"/>
            </a:lvl1pPr>
            <a:lvl2pPr>
              <a:buClr>
                <a:srgbClr val="B7C725"/>
              </a:buCl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235325"/>
          </a:xfrm>
        </p:spPr>
        <p:txBody>
          <a:bodyPr/>
          <a:lstStyle>
            <a:lvl1pPr>
              <a:buClr>
                <a:schemeClr val="tx1">
                  <a:lumMod val="75000"/>
                  <a:lumOff val="25000"/>
                </a:schemeClr>
              </a:buClr>
              <a:buSzPct val="90000"/>
              <a:defRPr sz="2000"/>
            </a:lvl1pPr>
            <a:lvl2pPr>
              <a:buClr>
                <a:srgbClr val="B7C725"/>
              </a:buCl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p:txBody>
      </p:sp>
      <p:sp>
        <p:nvSpPr>
          <p:cNvPr id="8" name="Slide Number Placeholder 5"/>
          <p:cNvSpPr>
            <a:spLocks noGrp="1"/>
          </p:cNvSpPr>
          <p:nvPr>
            <p:ph type="sldNum" sz="quarter" idx="10"/>
          </p:nvPr>
        </p:nvSpPr>
        <p:spPr>
          <a:xfrm>
            <a:off x="8382000" y="6400800"/>
            <a:ext cx="457200" cy="228600"/>
          </a:xfrm>
        </p:spPr>
        <p:txBody>
          <a:bodyPr/>
          <a:lstStyle>
            <a:lvl1pPr>
              <a:defRPr sz="1000" b="1">
                <a:solidFill>
                  <a:schemeClr val="tx1"/>
                </a:solidFill>
              </a:defRPr>
            </a:lvl1pPr>
          </a:lstStyle>
          <a:p>
            <a:fld id="{A5D2E6F5-8C3A-9640-85EE-462B66EF8D07}" type="slidenum">
              <a:rPr lang="en-CA" smtClean="0"/>
              <a:pPr/>
              <a:t>‹#›</a:t>
            </a:fld>
            <a:endParaRPr lang="en-CA" dirty="0"/>
          </a:p>
        </p:txBody>
      </p:sp>
    </p:spTree>
    <p:extLst>
      <p:ext uri="{BB962C8B-B14F-4D97-AF65-F5344CB8AC3E}">
        <p14:creationId xmlns:p14="http://schemas.microsoft.com/office/powerpoint/2010/main" val="3973099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baseline="0"/>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b="1">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1792288" y="5367338"/>
            <a:ext cx="5486400" cy="2714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Slide Number Placeholder 5"/>
          <p:cNvSpPr>
            <a:spLocks noGrp="1"/>
          </p:cNvSpPr>
          <p:nvPr>
            <p:ph type="sldNum" sz="quarter" idx="10"/>
          </p:nvPr>
        </p:nvSpPr>
        <p:spPr>
          <a:xfrm>
            <a:off x="8382000" y="6400800"/>
            <a:ext cx="457200" cy="228600"/>
          </a:xfrm>
        </p:spPr>
        <p:txBody>
          <a:bodyPr/>
          <a:lstStyle>
            <a:lvl1pPr>
              <a:defRPr sz="1000" b="1">
                <a:solidFill>
                  <a:schemeClr val="tx1"/>
                </a:solidFill>
              </a:defRPr>
            </a:lvl1pPr>
          </a:lstStyle>
          <a:p>
            <a:fld id="{FB1DF262-904E-544F-AD04-E67A4A35D753}" type="slidenum">
              <a:rPr lang="en-CA" smtClean="0"/>
              <a:pPr/>
              <a:t>‹#›</a:t>
            </a:fld>
            <a:endParaRPr lang="en-CA" dirty="0"/>
          </a:p>
        </p:txBody>
      </p:sp>
    </p:spTree>
    <p:extLst>
      <p:ext uri="{BB962C8B-B14F-4D97-AF65-F5344CB8AC3E}">
        <p14:creationId xmlns:p14="http://schemas.microsoft.com/office/powerpoint/2010/main" val="538638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mn-ea"/>
              </a:defRPr>
            </a:lvl1pPr>
          </a:lstStyle>
          <a:p>
            <a:pPr>
              <a:defRPr/>
            </a:pPr>
            <a:endParaRPr lang="en-CA"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mn-ea"/>
              </a:defRPr>
            </a:lvl1pPr>
          </a:lstStyle>
          <a:p>
            <a:pPr>
              <a:defRPr/>
            </a:pPr>
            <a:endParaRPr lang="en-CA"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C973159-7317-1343-AB2A-8B5AFA10C26A}" type="slidenum">
              <a:rPr lang="en-CA"/>
              <a:pPr/>
              <a:t>‹#›</a:t>
            </a:fld>
            <a:endParaRPr lang="en-CA" dirty="0"/>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email">
            <a:extLst>
              <a:ext uri="{28A0092B-C50C-407E-A947-70E740481C1C}">
                <a14:useLocalDpi xmlns:a14="http://schemas.microsoft.com/office/drawing/2010/main" val="0"/>
              </a:ext>
            </a:extLst>
          </a:blip>
          <a:stretch>
            <a:fillRect/>
          </a:stretch>
        </p:blipFill>
        <p:spPr bwMode="auto">
          <a:xfrm>
            <a:off x="2911051" y="2066028"/>
            <a:ext cx="3321900" cy="272594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p:cNvPicPr>
            <a:picLocks noChangeAspect="1" noChangeArrowheads="1"/>
          </p:cNvPicPr>
          <p:nvPr/>
        </p:nvPicPr>
        <p:blipFill>
          <a:blip r:embed="rId3" cstate="email">
            <a:extLst>
              <a:ext uri="{28A0092B-C50C-407E-A947-70E740481C1C}">
                <a14:useLocalDpi xmlns:a14="http://schemas.microsoft.com/office/drawing/2010/main" val="0"/>
              </a:ext>
            </a:extLst>
          </a:blip>
          <a:stretch>
            <a:fillRect/>
          </a:stretch>
        </p:blipFill>
        <p:spPr bwMode="auto">
          <a:xfrm>
            <a:off x="2911051" y="2066028"/>
            <a:ext cx="3321899" cy="272594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 y="-387424"/>
            <a:ext cx="5857875" cy="369332"/>
          </a:xfrm>
          <a:prstGeom prst="rect">
            <a:avLst/>
          </a:prstGeom>
          <a:noFill/>
        </p:spPr>
        <p:txBody>
          <a:bodyPr wrap="square" rtlCol="0">
            <a:spAutoFit/>
          </a:bodyPr>
          <a:lstStyle/>
          <a:p>
            <a:r>
              <a:rPr lang="en-CA" b="1" smtClean="0">
                <a:solidFill>
                  <a:srgbClr val="FF0000"/>
                </a:solidFill>
                <a:latin typeface="Arial" panose="020B0604020202020204" pitchFamily="34" charset="0"/>
                <a:cs typeface="Arial" panose="020B0604020202020204" pitchFamily="34" charset="0"/>
              </a:rPr>
              <a:t>PRESS F5 on your keyboard to start animation</a:t>
            </a:r>
            <a:endParaRPr lang="en-CA" b="1">
              <a:solidFill>
                <a:srgbClr val="FF0000"/>
              </a:solidFill>
              <a:latin typeface="Arial" panose="020B0604020202020204" pitchFamily="34" charset="0"/>
              <a:cs typeface="Arial" panose="020B0604020202020204" pitchFamily="34" charset="0"/>
            </a:endParaRPr>
          </a:p>
        </p:txBody>
      </p:sp>
      <p:pic>
        <p:nvPicPr>
          <p:cNvPr id="10" name="Picture 2"/>
          <p:cNvPicPr>
            <a:picLocks noChangeAspect="1" noChangeArrowheads="1"/>
          </p:cNvPicPr>
          <p:nvPr/>
        </p:nvPicPr>
        <p:blipFill>
          <a:blip r:embed="rId4" cstate="email">
            <a:clrChange>
              <a:clrFrom>
                <a:srgbClr val="FFFFFF"/>
              </a:clrFrom>
              <a:clrTo>
                <a:srgbClr val="FFFFFF">
                  <a:alpha val="0"/>
                </a:srgbClr>
              </a:clrTo>
            </a:clrChange>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tretch>
            <a:fillRect/>
          </a:stretch>
        </p:blipFill>
        <p:spPr bwMode="auto">
          <a:xfrm>
            <a:off x="8872082" y="1323694"/>
            <a:ext cx="4776613" cy="4392000"/>
          </a:xfrm>
          <a:prstGeom prst="rect">
            <a:avLst/>
          </a:prstGeom>
          <a:noFill/>
          <a:extLst/>
        </p:spPr>
      </p:pic>
    </p:spTree>
    <p:extLst>
      <p:ext uri="{BB962C8B-B14F-4D97-AF65-F5344CB8AC3E}">
        <p14:creationId xmlns:p14="http://schemas.microsoft.com/office/powerpoint/2010/main" val="2477616063"/>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027"/>
                                        </p:tgtEl>
                                        <p:attrNameLst>
                                          <p:attrName>style.visibility</p:attrName>
                                        </p:attrNameLst>
                                      </p:cBhvr>
                                      <p:to>
                                        <p:strVal val="visible"/>
                                      </p:to>
                                    </p:set>
                                    <p:anim calcmode="lin" valueType="num">
                                      <p:cBhvr>
                                        <p:cTn id="7" dur="2400" fill="hold"/>
                                        <p:tgtEl>
                                          <p:spTgt spid="1027"/>
                                        </p:tgtEl>
                                        <p:attrNameLst>
                                          <p:attrName>ppt_w</p:attrName>
                                        </p:attrNameLst>
                                      </p:cBhvr>
                                      <p:tavLst>
                                        <p:tav tm="0">
                                          <p:val>
                                            <p:fltVal val="0"/>
                                          </p:val>
                                        </p:tav>
                                        <p:tav tm="100000">
                                          <p:val>
                                            <p:strVal val="#ppt_w"/>
                                          </p:val>
                                        </p:tav>
                                      </p:tavLst>
                                    </p:anim>
                                    <p:anim calcmode="lin" valueType="num">
                                      <p:cBhvr>
                                        <p:cTn id="8" dur="2400" fill="hold"/>
                                        <p:tgtEl>
                                          <p:spTgt spid="1027"/>
                                        </p:tgtEl>
                                        <p:attrNameLst>
                                          <p:attrName>ppt_h</p:attrName>
                                        </p:attrNameLst>
                                      </p:cBhvr>
                                      <p:tavLst>
                                        <p:tav tm="0">
                                          <p:val>
                                            <p:fltVal val="0"/>
                                          </p:val>
                                        </p:tav>
                                        <p:tav tm="100000">
                                          <p:val>
                                            <p:strVal val="#ppt_h"/>
                                          </p:val>
                                        </p:tav>
                                      </p:tavLst>
                                    </p:anim>
                                    <p:animEffect transition="in" filter="fade">
                                      <p:cBhvr>
                                        <p:cTn id="9" dur="2400"/>
                                        <p:tgtEl>
                                          <p:spTgt spid="1027"/>
                                        </p:tgtEl>
                                      </p:cBhvr>
                                    </p:animEffect>
                                  </p:childTnLst>
                                </p:cTn>
                              </p:par>
                            </p:childTnLst>
                          </p:cTn>
                        </p:par>
                        <p:par>
                          <p:cTn id="10" fill="hold">
                            <p:stCondLst>
                              <p:cond delay="2400"/>
                            </p:stCondLst>
                            <p:childTnLst>
                              <p:par>
                                <p:cTn id="11" presetID="10" presetClass="entr" presetSubtype="0" fill="hold" nodeType="afterEffect">
                                  <p:stCondLst>
                                    <p:cond delay="25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500"/>
                                        <p:tgtEl>
                                          <p:spTgt spid="7"/>
                                        </p:tgtEl>
                                      </p:cBhvr>
                                    </p:animEffect>
                                  </p:childTnLst>
                                </p:cTn>
                              </p:par>
                              <p:par>
                                <p:cTn id="14" presetID="35" presetClass="path" presetSubtype="0" accel="50000" decel="50000" fill="hold" nodeType="withEffect">
                                  <p:stCondLst>
                                    <p:cond delay="200"/>
                                  </p:stCondLst>
                                  <p:childTnLst>
                                    <p:animMotion origin="layout" path="M 0.06857 0.00301 L -0.70973 1.7341E-7 " pathEditMode="relative" rAng="0" ptsTypes="AA">
                                      <p:cBhvr>
                                        <p:cTn id="15" dur="4000" fill="hold"/>
                                        <p:tgtEl>
                                          <p:spTgt spid="10"/>
                                        </p:tgtEl>
                                        <p:attrNameLst>
                                          <p:attrName>ppt_x</p:attrName>
                                          <p:attrName>ppt_y</p:attrName>
                                        </p:attrNameLst>
                                      </p:cBhvr>
                                      <p:rCtr x="-38924" y="-162"/>
                                    </p:animMotion>
                                  </p:childTnLst>
                                </p:cTn>
                              </p:par>
                            </p:childTnLst>
                          </p:cTn>
                        </p:par>
                        <p:par>
                          <p:cTn id="16" fill="hold">
                            <p:stCondLst>
                              <p:cond delay="6600"/>
                            </p:stCondLst>
                            <p:childTnLst>
                              <p:par>
                                <p:cTn id="17" presetID="10" presetClass="exit" presetSubtype="0" fill="hold" nodeType="afterEffect">
                                  <p:stCondLst>
                                    <p:cond delay="0"/>
                                  </p:stCondLst>
                                  <p:childTnLst>
                                    <p:animEffect transition="out" filter="fade">
                                      <p:cBhvr>
                                        <p:cTn id="18" dur="2100"/>
                                        <p:tgtEl>
                                          <p:spTgt spid="7"/>
                                        </p:tgtEl>
                                      </p:cBhvr>
                                    </p:animEffect>
                                    <p:set>
                                      <p:cBhvr>
                                        <p:cTn id="19" dur="1" fill="hold">
                                          <p:stCondLst>
                                            <p:cond delay="2099"/>
                                          </p:stCondLst>
                                        </p:cTn>
                                        <p:tgtEl>
                                          <p:spTgt spid="7"/>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2100"/>
                                        <p:tgtEl>
                                          <p:spTgt spid="1027"/>
                                        </p:tgtEl>
                                      </p:cBhvr>
                                    </p:animEffect>
                                    <p:set>
                                      <p:cBhvr>
                                        <p:cTn id="22" dur="1" fill="hold">
                                          <p:stCondLst>
                                            <p:cond delay="2099"/>
                                          </p:stCondLst>
                                        </p:cTn>
                                        <p:tgtEl>
                                          <p:spTgt spid="10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630" y="990600"/>
            <a:ext cx="8860970" cy="3962400"/>
          </a:xfrm>
        </p:spPr>
        <p:txBody>
          <a:bodyPr/>
          <a:lstStyle/>
          <a:p>
            <a:pPr marL="285750" indent="-285750">
              <a:spcAft>
                <a:spcPts val="1200"/>
              </a:spcAft>
            </a:pPr>
            <a:r>
              <a:rPr lang="en-CA" sz="1700" dirty="0" smtClean="0"/>
              <a:t>The CFTA incorporates the AIT’s dispute settlement chapter with important enhancements that will </a:t>
            </a:r>
            <a:r>
              <a:rPr lang="en-CA" sz="1700" dirty="0"/>
              <a:t>ensure jurisdictions are actively living up to the </a:t>
            </a:r>
            <a:r>
              <a:rPr lang="en-CA" sz="1700" dirty="0" smtClean="0"/>
              <a:t>Agreement’s </a:t>
            </a:r>
            <a:r>
              <a:rPr lang="en-CA" sz="1700" dirty="0"/>
              <a:t>rules. </a:t>
            </a:r>
          </a:p>
          <a:p>
            <a:pPr lvl="1">
              <a:spcBef>
                <a:spcPts val="0"/>
              </a:spcBef>
              <a:spcAft>
                <a:spcPts val="1200"/>
              </a:spcAft>
              <a:buClrTx/>
              <a:buSzPct val="100000"/>
              <a:buFont typeface="Courier New" panose="02070309020205020404" pitchFamily="49" charset="0"/>
              <a:buChar char="o"/>
            </a:pPr>
            <a:r>
              <a:rPr lang="en-CA" sz="1700" dirty="0" smtClean="0"/>
              <a:t>The </a:t>
            </a:r>
            <a:r>
              <a:rPr lang="en-CA" sz="1700" dirty="0"/>
              <a:t>maximum monetary penalties for governments that act in a manner inconsistent with the </a:t>
            </a:r>
            <a:r>
              <a:rPr lang="en-CA" sz="1700" dirty="0" smtClean="0"/>
              <a:t>Agreement </a:t>
            </a:r>
            <a:r>
              <a:rPr lang="en-CA" sz="1700" dirty="0"/>
              <a:t>have been increased from the previous </a:t>
            </a:r>
            <a:r>
              <a:rPr lang="en-CA" sz="1700" dirty="0" smtClean="0"/>
              <a:t>AIT</a:t>
            </a:r>
            <a:r>
              <a:rPr lang="en-CA" sz="1700" dirty="0"/>
              <a:t> </a:t>
            </a:r>
            <a:r>
              <a:rPr lang="en-CA" sz="1700" dirty="0" smtClean="0"/>
              <a:t>– up to $10 million for the largest jurisdictions by population. </a:t>
            </a:r>
            <a:endParaRPr lang="en-CA" sz="1700" dirty="0"/>
          </a:p>
          <a:p>
            <a:pPr lvl="1">
              <a:spcBef>
                <a:spcPts val="0"/>
              </a:spcBef>
              <a:spcAft>
                <a:spcPts val="1200"/>
              </a:spcAft>
              <a:buClrTx/>
              <a:buSzPct val="100000"/>
              <a:buFont typeface="Courier New" panose="02070309020205020404" pitchFamily="49" charset="0"/>
              <a:buChar char="o"/>
            </a:pPr>
            <a:r>
              <a:rPr lang="en-CA" sz="1700" dirty="0" smtClean="0"/>
              <a:t>Changes </a:t>
            </a:r>
            <a:r>
              <a:rPr lang="en-CA" sz="1700" dirty="0"/>
              <a:t>have </a:t>
            </a:r>
            <a:r>
              <a:rPr lang="en-CA" sz="1700" dirty="0" smtClean="0"/>
              <a:t>been </a:t>
            </a:r>
            <a:r>
              <a:rPr lang="en-CA" sz="1700" dirty="0"/>
              <a:t>made to improve the administrative efficiency of </a:t>
            </a:r>
            <a:r>
              <a:rPr lang="en-CA" sz="1700" dirty="0" smtClean="0"/>
              <a:t>person-to-government disputes, which will help to reduce </a:t>
            </a:r>
            <a:r>
              <a:rPr lang="en-CA" sz="1700" dirty="0"/>
              <a:t>associated </a:t>
            </a:r>
            <a:r>
              <a:rPr lang="en-CA" sz="1700" dirty="0" smtClean="0"/>
              <a:t>costs.</a:t>
            </a:r>
            <a:endParaRPr lang="en-CA" sz="1700" dirty="0"/>
          </a:p>
          <a:p>
            <a:pPr lvl="1">
              <a:spcBef>
                <a:spcPts val="0"/>
              </a:spcBef>
              <a:spcAft>
                <a:spcPts val="1200"/>
              </a:spcAft>
              <a:buClrTx/>
              <a:buSzPct val="100000"/>
              <a:buFont typeface="Courier New" panose="02070309020205020404" pitchFamily="49" charset="0"/>
              <a:buChar char="o"/>
            </a:pPr>
            <a:r>
              <a:rPr lang="en-CA" sz="1700" dirty="0" smtClean="0"/>
              <a:t>A </a:t>
            </a:r>
            <a:r>
              <a:rPr lang="en-CA" sz="1700" dirty="0"/>
              <a:t>new summary dismissal process has been added to ensure that a dispute brought by </a:t>
            </a:r>
            <a:r>
              <a:rPr lang="en-CA" sz="1700" dirty="0" smtClean="0"/>
              <a:t>an enterprise or </a:t>
            </a:r>
            <a:r>
              <a:rPr lang="en-CA" sz="1700" dirty="0"/>
              <a:t>individual </a:t>
            </a:r>
            <a:r>
              <a:rPr lang="en-CA" sz="1700" dirty="0" smtClean="0"/>
              <a:t>against </a:t>
            </a:r>
            <a:r>
              <a:rPr lang="en-CA" sz="1700" dirty="0"/>
              <a:t>a Party can proceed </a:t>
            </a:r>
            <a:r>
              <a:rPr lang="en-CA" sz="1700" dirty="0" smtClean="0"/>
              <a:t>quicker.</a:t>
            </a:r>
          </a:p>
          <a:p>
            <a:pPr lvl="1">
              <a:spcBef>
                <a:spcPts val="0"/>
              </a:spcBef>
              <a:spcAft>
                <a:spcPts val="1200"/>
              </a:spcAft>
              <a:buClrTx/>
              <a:buSzPct val="100000"/>
              <a:buFont typeface="Courier New" panose="02070309020205020404" pitchFamily="49" charset="0"/>
              <a:buChar char="o"/>
            </a:pPr>
            <a:endParaRPr lang="en-CA" sz="1700" dirty="0"/>
          </a:p>
          <a:p>
            <a:pPr lvl="1">
              <a:spcBef>
                <a:spcPts val="0"/>
              </a:spcBef>
              <a:spcAft>
                <a:spcPts val="1200"/>
              </a:spcAft>
              <a:buClrTx/>
              <a:buSzPct val="100000"/>
              <a:buFont typeface="Courier New" panose="02070309020205020404" pitchFamily="49" charset="0"/>
              <a:buChar char="o"/>
            </a:pPr>
            <a:endParaRPr lang="en-CA" sz="1700" dirty="0" smtClean="0"/>
          </a:p>
          <a:p>
            <a:pPr lvl="1">
              <a:spcBef>
                <a:spcPts val="0"/>
              </a:spcBef>
              <a:spcAft>
                <a:spcPts val="1200"/>
              </a:spcAft>
              <a:buClrTx/>
              <a:buSzPct val="100000"/>
              <a:buFont typeface="Courier New" panose="02070309020205020404" pitchFamily="49" charset="0"/>
              <a:buChar char="o"/>
            </a:pPr>
            <a:endParaRPr lang="en-CA" sz="1700" dirty="0"/>
          </a:p>
          <a:p>
            <a:pPr lvl="1">
              <a:spcBef>
                <a:spcPts val="0"/>
              </a:spcBef>
              <a:spcAft>
                <a:spcPts val="1200"/>
              </a:spcAft>
              <a:buClrTx/>
              <a:buSzPct val="100000"/>
              <a:buFont typeface="Courier New" panose="02070309020205020404" pitchFamily="49" charset="0"/>
              <a:buChar char="o"/>
            </a:pPr>
            <a:endParaRPr lang="en-CA" sz="1700" dirty="0"/>
          </a:p>
          <a:p>
            <a:pPr>
              <a:spcAft>
                <a:spcPts val="1200"/>
              </a:spcAft>
            </a:pPr>
            <a:endParaRPr lang="en-CA" sz="1700" dirty="0"/>
          </a:p>
        </p:txBody>
      </p:sp>
      <p:sp>
        <p:nvSpPr>
          <p:cNvPr id="4" name="Slide Number Placeholder 3"/>
          <p:cNvSpPr>
            <a:spLocks noGrp="1"/>
          </p:cNvSpPr>
          <p:nvPr>
            <p:ph type="sldNum" sz="quarter" idx="10"/>
          </p:nvPr>
        </p:nvSpPr>
        <p:spPr/>
        <p:txBody>
          <a:bodyPr/>
          <a:lstStyle/>
          <a:p>
            <a:fld id="{E739770F-1C1E-BD40-87E3-4BA2F89D59FF}" type="slidenum">
              <a:rPr lang="en-CA" smtClean="0">
                <a:solidFill>
                  <a:srgbClr val="FFFFFF"/>
                </a:solidFill>
              </a:rPr>
              <a:pPr/>
              <a:t>10</a:t>
            </a:fld>
            <a:endParaRPr lang="en-CA" dirty="0">
              <a:solidFill>
                <a:srgbClr val="FFFFFF"/>
              </a:solidFill>
            </a:endParaRPr>
          </a:p>
        </p:txBody>
      </p:sp>
      <p:sp>
        <p:nvSpPr>
          <p:cNvPr id="5"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2500" dirty="0" smtClean="0">
                <a:solidFill>
                  <a:srgbClr val="000000"/>
                </a:solidFill>
                <a:latin typeface="Tahoma" panose="020B0604030504040204" pitchFamily="34" charset="0"/>
                <a:ea typeface="Tahoma" panose="020B0604030504040204" pitchFamily="34" charset="0"/>
                <a:cs typeface="Tahoma" panose="020B0604030504040204" pitchFamily="34" charset="0"/>
              </a:rPr>
              <a:t>Improved Dispute Resolution Provisions</a:t>
            </a:r>
            <a:endParaRPr lang="en-US" sz="25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2"/>
          <p:cNvSpPr txBox="1">
            <a:spLocks/>
          </p:cNvSpPr>
          <p:nvPr/>
        </p:nvSpPr>
        <p:spPr bwMode="auto">
          <a:xfrm>
            <a:off x="8382000" y="6400800"/>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CA"/>
            </a:defPPr>
            <a:lvl1pPr algn="r" rtl="0" fontAlgn="base">
              <a:spcBef>
                <a:spcPct val="0"/>
              </a:spcBef>
              <a:spcAft>
                <a:spcPct val="0"/>
              </a:spcAft>
              <a:defRPr sz="1000" b="1"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a:lstStyle>
          <a:p>
            <a:fld id="{E739770F-1C1E-BD40-87E3-4BA2F89D59FF}" type="slidenum">
              <a:rPr lang="en-CA" sz="1400" smtClean="0"/>
              <a:pPr/>
              <a:t>10</a:t>
            </a:fld>
            <a:endParaRPr lang="en-CA" sz="1400" dirty="0"/>
          </a:p>
        </p:txBody>
      </p:sp>
      <p:pic>
        <p:nvPicPr>
          <p:cNvPr id="12" name="Picture 2" descr="C:\Users\FungAs\AppData\Local\Microsoft\Windows\Temporary Internet Files\Content.Outlook\GTMOG490\InternalTrade-IdentifierFinal.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3"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34068988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515" y="1143000"/>
            <a:ext cx="8860971" cy="3962400"/>
          </a:xfrm>
        </p:spPr>
        <p:txBody>
          <a:bodyPr/>
          <a:lstStyle/>
          <a:p>
            <a:pPr marL="0" indent="0">
              <a:spcBef>
                <a:spcPts val="0"/>
              </a:spcBef>
              <a:spcAft>
                <a:spcPts val="1200"/>
              </a:spcAft>
              <a:buNone/>
            </a:pPr>
            <a:r>
              <a:rPr lang="en-CA" sz="1700" dirty="0" smtClean="0"/>
              <a:t>The </a:t>
            </a:r>
            <a:r>
              <a:rPr lang="en-CA" sz="1700" dirty="0"/>
              <a:t>CFTA </a:t>
            </a:r>
            <a:r>
              <a:rPr lang="en-CA" sz="1700" dirty="0" smtClean="0"/>
              <a:t>retains </a:t>
            </a:r>
            <a:r>
              <a:rPr lang="en-CA" sz="1700" dirty="0"/>
              <a:t>a number of elements from the AIT that have functioned </a:t>
            </a:r>
            <a:r>
              <a:rPr lang="en-CA" sz="1700" dirty="0" smtClean="0"/>
              <a:t>well:</a:t>
            </a:r>
          </a:p>
          <a:p>
            <a:pPr>
              <a:spcBef>
                <a:spcPts val="0"/>
              </a:spcBef>
              <a:spcAft>
                <a:spcPts val="1200"/>
              </a:spcAft>
            </a:pPr>
            <a:r>
              <a:rPr lang="en-CA" sz="1700" b="1" dirty="0" smtClean="0"/>
              <a:t>Labour Mobility: </a:t>
            </a:r>
            <a:r>
              <a:rPr lang="en-CA" sz="1700" dirty="0" smtClean="0"/>
              <a:t>The CFTA incorporates all AIT elements requiring that workers in hundreds of regulated occupations will continue to be able to work anywhere in Canada without having to undergo significant additional training or assessment. </a:t>
            </a:r>
            <a:endParaRPr lang="en-CA" sz="1700" dirty="0"/>
          </a:p>
          <a:p>
            <a:pPr>
              <a:spcBef>
                <a:spcPts val="0"/>
              </a:spcBef>
              <a:spcAft>
                <a:spcPts val="1200"/>
              </a:spcAft>
            </a:pPr>
            <a:r>
              <a:rPr lang="en-CA" sz="1700" b="1" dirty="0" smtClean="0"/>
              <a:t>Environment: </a:t>
            </a:r>
            <a:r>
              <a:rPr lang="en-CA" sz="1700" dirty="0" smtClean="0"/>
              <a:t>Parties </a:t>
            </a:r>
            <a:r>
              <a:rPr lang="en-CA" sz="1700" dirty="0"/>
              <a:t>will continue to strengthen policies and practices in </a:t>
            </a:r>
            <a:r>
              <a:rPr lang="en-CA" sz="1700" dirty="0" smtClean="0"/>
              <a:t>areas </a:t>
            </a:r>
            <a:r>
              <a:rPr lang="en-CA" sz="1700" dirty="0"/>
              <a:t>such as climate change. The CFTA </a:t>
            </a:r>
            <a:r>
              <a:rPr lang="en-CA" sz="1700" dirty="0" smtClean="0"/>
              <a:t>commits </a:t>
            </a:r>
            <a:r>
              <a:rPr lang="en-CA" sz="1700" dirty="0"/>
              <a:t>Parties to uphold high levels of environmental protection when encouraging trade and investment in Canada</a:t>
            </a:r>
            <a:r>
              <a:rPr lang="en-CA" sz="1700" dirty="0" smtClean="0"/>
              <a:t>.</a:t>
            </a:r>
          </a:p>
          <a:p>
            <a:pPr>
              <a:spcBef>
                <a:spcPts val="0"/>
              </a:spcBef>
              <a:spcAft>
                <a:spcPts val="1200"/>
              </a:spcAft>
              <a:buClrTx/>
            </a:pPr>
            <a:r>
              <a:rPr lang="en-CA" sz="1700" b="1" dirty="0" smtClean="0"/>
              <a:t>Exceptions: </a:t>
            </a:r>
            <a:r>
              <a:rPr lang="en-CA" sz="1700" dirty="0" smtClean="0"/>
              <a:t>The CFTA retains general exceptions, which </a:t>
            </a:r>
            <a:r>
              <a:rPr lang="en-GB" sz="1700" dirty="0"/>
              <a:t>preserve necessary </a:t>
            </a:r>
            <a:r>
              <a:rPr lang="en-GB" sz="1700" dirty="0" smtClean="0"/>
              <a:t>flexibility to </a:t>
            </a:r>
            <a:r>
              <a:rPr lang="en-GB" sz="1700" dirty="0"/>
              <a:t>regulate in some critical areas of government responsibility, such as national security, culture, taxation, and for specific groups, such as Aboriginal </a:t>
            </a:r>
            <a:r>
              <a:rPr lang="en-GB" sz="1700" dirty="0" smtClean="0"/>
              <a:t>peoples</a:t>
            </a:r>
            <a:r>
              <a:rPr lang="en-GB" sz="1700" dirty="0"/>
              <a:t>. </a:t>
            </a:r>
            <a:endParaRPr lang="en-CA" sz="1700" dirty="0"/>
          </a:p>
        </p:txBody>
      </p:sp>
      <p:sp>
        <p:nvSpPr>
          <p:cNvPr id="7"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2500" dirty="0" smtClean="0">
                <a:solidFill>
                  <a:schemeClr val="tx1"/>
                </a:solidFill>
                <a:latin typeface="Tahoma" panose="020B0604030504040204" pitchFamily="34" charset="0"/>
                <a:ea typeface="Tahoma" panose="020B0604030504040204" pitchFamily="34" charset="0"/>
                <a:cs typeface="Tahoma" panose="020B0604030504040204" pitchFamily="34" charset="0"/>
              </a:rPr>
              <a:t>Elements Retained from the Existing AIT	</a:t>
            </a:r>
            <a:endParaRPr lang="en-US"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2"/>
          <p:cNvSpPr>
            <a:spLocks noGrp="1"/>
          </p:cNvSpPr>
          <p:nvPr>
            <p:ph type="sldNum" sz="quarter" idx="10"/>
          </p:nvPr>
        </p:nvSpPr>
        <p:spPr>
          <a:xfrm>
            <a:off x="8382000" y="6400800"/>
            <a:ext cx="457200" cy="228600"/>
          </a:xfrm>
        </p:spPr>
        <p:txBody>
          <a:bodyPr/>
          <a:lstStyle/>
          <a:p>
            <a:fld id="{E739770F-1C1E-BD40-87E3-4BA2F89D59FF}" type="slidenum">
              <a:rPr lang="en-CA" sz="1400" smtClean="0"/>
              <a:pPr/>
              <a:t>11</a:t>
            </a:fld>
            <a:endParaRPr lang="en-CA" sz="1400" dirty="0"/>
          </a:p>
        </p:txBody>
      </p:sp>
      <p:sp>
        <p:nvSpPr>
          <p:cNvPr id="12"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616107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eaLnBrk="1" hangingPunct="1"/>
            <a:r>
              <a:rPr lang="en-CA" sz="25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CA" sz="2500" dirty="0" smtClean="0">
                <a:solidFill>
                  <a:schemeClr val="tx1"/>
                </a:solidFill>
                <a:latin typeface="Tahoma" panose="020B0604030504040204" pitchFamily="34" charset="0"/>
                <a:ea typeface="Tahoma" panose="020B0604030504040204" pitchFamily="34" charset="0"/>
                <a:cs typeface="Tahoma" panose="020B0604030504040204" pitchFamily="34" charset="0"/>
              </a:rPr>
              <a:t>Enhancing Interprovincial </a:t>
            </a:r>
            <a:r>
              <a:rPr lang="en-CA" sz="2500" dirty="0">
                <a:solidFill>
                  <a:schemeClr val="tx1"/>
                </a:solidFill>
                <a:latin typeface="Tahoma" panose="020B0604030504040204" pitchFamily="34" charset="0"/>
                <a:ea typeface="Tahoma" panose="020B0604030504040204" pitchFamily="34" charset="0"/>
                <a:cs typeface="Tahoma" panose="020B0604030504040204" pitchFamily="34" charset="0"/>
              </a:rPr>
              <a:t>Trade in the Future</a:t>
            </a: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buFont typeface="Arial" panose="020B0604020202020204" pitchFamily="34" charset="0"/>
              <a:buChar char="•"/>
            </a:pPr>
            <a:endParaRPr lang="en-CA" dirty="0"/>
          </a:p>
          <a:p>
            <a:pPr marL="285750" indent="-285750">
              <a:buFont typeface="Arial" panose="020B0604020202020204" pitchFamily="34" charset="0"/>
              <a:buChar char="•"/>
            </a:pPr>
            <a:endParaRPr lang="en-CA" dirty="0" smtClean="0"/>
          </a:p>
          <a:p>
            <a:pPr marL="285750" indent="-285750">
              <a:buFont typeface="Arial" panose="020B0604020202020204" pitchFamily="34" charset="0"/>
              <a:buChar char="•"/>
            </a:pPr>
            <a:endParaRPr lang="en-CA" sz="1800" dirty="0" smtClean="0"/>
          </a:p>
        </p:txBody>
      </p:sp>
      <p:sp>
        <p:nvSpPr>
          <p:cNvPr id="8" name="TextBox 7"/>
          <p:cNvSpPr txBox="1"/>
          <p:nvPr/>
        </p:nvSpPr>
        <p:spPr bwMode="auto">
          <a:xfrm>
            <a:off x="176151" y="3058318"/>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buFont typeface="Arial" panose="020B0604020202020204" pitchFamily="34" charset="0"/>
              <a:buChar char="•"/>
            </a:pPr>
            <a:endParaRPr lang="en-CA" sz="1800" dirty="0" smtClean="0"/>
          </a:p>
          <a:p>
            <a:pPr marL="285750" indent="-285750">
              <a:buFont typeface="Arial" panose="020B0604020202020204" pitchFamily="34" charset="0"/>
              <a:buChar char="•"/>
            </a:pPr>
            <a:endParaRPr lang="en-CA" sz="1800" dirty="0" smtClean="0"/>
          </a:p>
        </p:txBody>
      </p:sp>
      <p:sp>
        <p:nvSpPr>
          <p:cNvPr id="13" name="TextBox 12"/>
          <p:cNvSpPr txBox="1"/>
          <p:nvPr/>
        </p:nvSpPr>
        <p:spPr bwMode="auto">
          <a:xfrm>
            <a:off x="266700" y="980674"/>
            <a:ext cx="861060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r>
              <a:rPr lang="en-CA" sz="1700" dirty="0" smtClean="0"/>
              <a:t>The </a:t>
            </a:r>
            <a:r>
              <a:rPr lang="en-CA" sz="1700" dirty="0"/>
              <a:t>CFTA contains a </a:t>
            </a:r>
            <a:r>
              <a:rPr lang="en-CA" sz="1700" dirty="0" smtClean="0"/>
              <a:t>forward-looking </a:t>
            </a:r>
            <a:r>
              <a:rPr lang="en-CA" sz="1700" dirty="0"/>
              <a:t>agenda of </a:t>
            </a:r>
            <a:r>
              <a:rPr lang="en-CA" sz="1700" dirty="0" smtClean="0"/>
              <a:t>important initiatives to further strengthen </a:t>
            </a:r>
            <a:r>
              <a:rPr lang="en-CA" sz="1700" dirty="0"/>
              <a:t>Canada’s economic union. For example</a:t>
            </a:r>
            <a:r>
              <a:rPr lang="en-CA" sz="1700" dirty="0" smtClean="0"/>
              <a:t>:</a:t>
            </a:r>
          </a:p>
          <a:p>
            <a:endParaRPr lang="en-CA" sz="1700" dirty="0"/>
          </a:p>
          <a:p>
            <a:pPr marL="285750" indent="-285750">
              <a:buFont typeface="Arial" panose="020B0604020202020204" pitchFamily="34" charset="0"/>
              <a:buChar char="•"/>
            </a:pPr>
            <a:r>
              <a:rPr lang="en-CA" sz="1700" b="1" dirty="0" smtClean="0"/>
              <a:t>Alcohol: </a:t>
            </a:r>
            <a:r>
              <a:rPr lang="en-CA" sz="1700" dirty="0"/>
              <a:t>Within one year of </a:t>
            </a:r>
            <a:r>
              <a:rPr lang="en-CA" sz="1700" dirty="0" smtClean="0"/>
              <a:t>the CFTA taking </a:t>
            </a:r>
            <a:r>
              <a:rPr lang="en-CA" sz="1700" dirty="0"/>
              <a:t>effect, a working group will </a:t>
            </a:r>
            <a:r>
              <a:rPr lang="en-CA" sz="1700" dirty="0" smtClean="0"/>
              <a:t>report back to Ministers responsible for Internal Trade with recommendations to enhance </a:t>
            </a:r>
            <a:r>
              <a:rPr lang="en-CA" sz="1700" dirty="0"/>
              <a:t>trade in wine, beer and spirits within Canada. </a:t>
            </a:r>
            <a:endParaRPr lang="en-CA" sz="1700" dirty="0" smtClean="0"/>
          </a:p>
          <a:p>
            <a:pPr marL="285750" indent="-285750">
              <a:buFont typeface="Arial" panose="020B0604020202020204" pitchFamily="34" charset="0"/>
              <a:buChar char="•"/>
            </a:pPr>
            <a:endParaRPr lang="en-CA" sz="1700" dirty="0" smtClean="0"/>
          </a:p>
          <a:p>
            <a:pPr marL="285750" indent="-285750">
              <a:buFont typeface="Arial" panose="020B0604020202020204" pitchFamily="34" charset="0"/>
              <a:buChar char="•"/>
            </a:pPr>
            <a:r>
              <a:rPr lang="en-CA" sz="1700" b="1" dirty="0" smtClean="0"/>
              <a:t>Financial Services: </a:t>
            </a:r>
            <a:r>
              <a:rPr lang="en-CA" sz="1700" dirty="0"/>
              <a:t>Within six months, the Parties will engage in exploratory discussions to assess the incorporation of rules applicable to financial services into the Agreement.</a:t>
            </a:r>
          </a:p>
          <a:p>
            <a:endParaRPr lang="en-CA" sz="1700" b="1" dirty="0" smtClean="0"/>
          </a:p>
          <a:p>
            <a:pPr marL="285750" indent="-285750">
              <a:buFont typeface="Arial" panose="020B0604020202020204" pitchFamily="34" charset="0"/>
              <a:buChar char="•"/>
            </a:pPr>
            <a:r>
              <a:rPr lang="en-CA" sz="1700" b="1" dirty="0"/>
              <a:t>Fisheries sector</a:t>
            </a:r>
            <a:r>
              <a:rPr lang="en-CA" sz="1700" dirty="0"/>
              <a:t>: The </a:t>
            </a:r>
            <a:r>
              <a:rPr lang="en-CA" sz="1700" dirty="0" smtClean="0"/>
              <a:t>Parties </a:t>
            </a:r>
            <a:r>
              <a:rPr lang="en-CA" sz="1700" dirty="0"/>
              <a:t>will establish </a:t>
            </a:r>
            <a:r>
              <a:rPr lang="en-CA" sz="1700" dirty="0" smtClean="0"/>
              <a:t>a </a:t>
            </a:r>
            <a:r>
              <a:rPr lang="en-US" sz="1700" dirty="0" smtClean="0"/>
              <a:t>working </a:t>
            </a:r>
            <a:r>
              <a:rPr lang="en-US" sz="1700" dirty="0"/>
              <a:t>group on trade in fish and fish products to consider how to further enhance trade in </a:t>
            </a:r>
            <a:r>
              <a:rPr lang="en-US" sz="1700" dirty="0" smtClean="0"/>
              <a:t>this sector. </a:t>
            </a:r>
          </a:p>
          <a:p>
            <a:endParaRPr lang="en-CA" sz="1700" dirty="0" smtClean="0"/>
          </a:p>
          <a:p>
            <a:pPr marL="285750" indent="-285750">
              <a:buFont typeface="Arial" panose="020B0604020202020204" pitchFamily="34" charset="0"/>
              <a:buChar char="•"/>
            </a:pPr>
            <a:r>
              <a:rPr lang="en-CA" sz="1700" b="1" dirty="0" smtClean="0"/>
              <a:t>Territorial Food Sector: </a:t>
            </a:r>
            <a:r>
              <a:rPr lang="en-CA" sz="1700" dirty="0"/>
              <a:t>Within six to twelve </a:t>
            </a:r>
            <a:r>
              <a:rPr lang="en-CA" sz="1700" dirty="0" smtClean="0"/>
              <a:t>months, there </a:t>
            </a:r>
            <a:r>
              <a:rPr lang="en-CA" sz="1700" dirty="0"/>
              <a:t>is </a:t>
            </a:r>
            <a:r>
              <a:rPr lang="en-CA" sz="1700" dirty="0" smtClean="0"/>
              <a:t>a </a:t>
            </a:r>
            <a:r>
              <a:rPr lang="en-CA" sz="1700" dirty="0"/>
              <a:t>commitment to develop options to enhance economic development in the food sector in the Territories, given the challenges in the production and cost of healthy food for territorial </a:t>
            </a:r>
            <a:r>
              <a:rPr lang="en-CA" sz="1700" dirty="0" smtClean="0"/>
              <a:t>residents</a:t>
            </a:r>
            <a:r>
              <a:rPr lang="en-CA" sz="1700" dirty="0"/>
              <a:t>.</a:t>
            </a:r>
            <a:endParaRPr lang="en-CA" sz="1700" dirty="0" smtClean="0"/>
          </a:p>
        </p:txBody>
      </p:sp>
      <p:sp>
        <p:nvSpPr>
          <p:cNvPr id="12" name="Slide Number Placeholder 2"/>
          <p:cNvSpPr>
            <a:spLocks noGrp="1"/>
          </p:cNvSpPr>
          <p:nvPr>
            <p:ph type="sldNum" sz="quarter" idx="10"/>
          </p:nvPr>
        </p:nvSpPr>
        <p:spPr>
          <a:xfrm>
            <a:off x="8382000" y="6400800"/>
            <a:ext cx="457200" cy="228600"/>
          </a:xfrm>
        </p:spPr>
        <p:txBody>
          <a:bodyPr/>
          <a:lstStyle/>
          <a:p>
            <a:fld id="{E739770F-1C1E-BD40-87E3-4BA2F89D59FF}" type="slidenum">
              <a:rPr lang="en-CA" sz="1400" smtClean="0"/>
              <a:pPr/>
              <a:t>12</a:t>
            </a:fld>
            <a:endParaRPr lang="en-CA" sz="1400" dirty="0"/>
          </a:p>
        </p:txBody>
      </p:sp>
      <p:pic>
        <p:nvPicPr>
          <p:cNvPr id="14"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5"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229012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739770F-1C1E-BD40-87E3-4BA2F89D59FF}" type="slidenum">
              <a:rPr lang="en-CA" smtClean="0">
                <a:solidFill>
                  <a:srgbClr val="FFFFFF"/>
                </a:solidFill>
              </a:rPr>
              <a:pPr/>
              <a:t>13</a:t>
            </a:fld>
            <a:endParaRPr lang="en-CA" dirty="0">
              <a:solidFill>
                <a:srgbClr val="FFFFFF"/>
              </a:solidFill>
            </a:endParaRPr>
          </a:p>
        </p:txBody>
      </p:sp>
      <p:sp>
        <p:nvSpPr>
          <p:cNvPr id="7"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2500" dirty="0" smtClean="0">
                <a:solidFill>
                  <a:srgbClr val="000000"/>
                </a:solidFill>
                <a:latin typeface="Tahoma" panose="020B0604030504040204" pitchFamily="34" charset="0"/>
                <a:ea typeface="Tahoma" panose="020B0604030504040204" pitchFamily="34" charset="0"/>
                <a:cs typeface="Tahoma" panose="020B0604030504040204" pitchFamily="34" charset="0"/>
              </a:rPr>
              <a:t>Contact Information	</a:t>
            </a:r>
            <a:endParaRPr lang="en-US" sz="25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1"/>
          <p:cNvSpPr>
            <a:spLocks noGrp="1"/>
          </p:cNvSpPr>
          <p:nvPr>
            <p:ph idx="1"/>
          </p:nvPr>
        </p:nvSpPr>
        <p:spPr>
          <a:xfrm>
            <a:off x="266700" y="1600200"/>
            <a:ext cx="8610600" cy="3962400"/>
          </a:xfrm>
        </p:spPr>
        <p:txBody>
          <a:bodyPr/>
          <a:lstStyle/>
          <a:p>
            <a:pPr marL="0" indent="0">
              <a:buNone/>
            </a:pPr>
            <a:r>
              <a:rPr lang="en-CA" sz="1700" dirty="0" smtClean="0"/>
              <a:t>For further assistance on the CFTA, please contact your federal, provincial or territorial Internal Trade Representative.   </a:t>
            </a:r>
          </a:p>
          <a:p>
            <a:endParaRPr lang="en-CA" sz="1700" dirty="0"/>
          </a:p>
          <a:p>
            <a:r>
              <a:rPr lang="en-CA" sz="1700" dirty="0" smtClean="0"/>
              <a:t>For </a:t>
            </a:r>
            <a:r>
              <a:rPr lang="en-CA" sz="1700" dirty="0"/>
              <a:t>contact </a:t>
            </a:r>
            <a:r>
              <a:rPr lang="en-CA" sz="1700" dirty="0" smtClean="0"/>
              <a:t>information, </a:t>
            </a:r>
            <a:r>
              <a:rPr lang="en-CA" sz="1700" dirty="0"/>
              <a:t>please visit: http://www.ait-aci.ca/contact-us/internal-trade-representatives</a:t>
            </a:r>
            <a:r>
              <a:rPr lang="en-CA" sz="1700" dirty="0" smtClean="0"/>
              <a:t>/</a:t>
            </a:r>
          </a:p>
          <a:p>
            <a:pPr marL="0" indent="0">
              <a:buNone/>
            </a:pPr>
            <a:endParaRPr lang="en-CA" sz="1700" b="1" dirty="0"/>
          </a:p>
        </p:txBody>
      </p:sp>
      <p:sp>
        <p:nvSpPr>
          <p:cNvPr id="11" name="Slide Number Placeholder 2"/>
          <p:cNvSpPr txBox="1">
            <a:spLocks/>
          </p:cNvSpPr>
          <p:nvPr/>
        </p:nvSpPr>
        <p:spPr bwMode="auto">
          <a:xfrm>
            <a:off x="8382000" y="6400800"/>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CA"/>
            </a:defPPr>
            <a:lvl1pPr algn="r" rtl="0" fontAlgn="base">
              <a:spcBef>
                <a:spcPct val="0"/>
              </a:spcBef>
              <a:spcAft>
                <a:spcPct val="0"/>
              </a:spcAft>
              <a:defRPr sz="1000" b="1"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a:lstStyle>
          <a:p>
            <a:fld id="{E739770F-1C1E-BD40-87E3-4BA2F89D59FF}" type="slidenum">
              <a:rPr lang="en-CA" sz="1400" smtClean="0"/>
              <a:pPr/>
              <a:t>13</a:t>
            </a:fld>
            <a:endParaRPr lang="en-CA" sz="1400" dirty="0"/>
          </a:p>
        </p:txBody>
      </p:sp>
      <p:pic>
        <p:nvPicPr>
          <p:cNvPr id="12" name="Picture 2" descr="C:\Users\FungAs\AppData\Local\Microsoft\Windows\Temporary Internet Files\Content.Outlook\GTMOG490\InternalTrade-IdentifierFinal.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3"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3712570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739770F-1C1E-BD40-87E3-4BA2F89D59FF}" type="slidenum">
              <a:rPr lang="en-CA" smtClean="0">
                <a:solidFill>
                  <a:srgbClr val="FFFFFF"/>
                </a:solidFill>
              </a:rPr>
              <a:pPr/>
              <a:t>14</a:t>
            </a:fld>
            <a:endParaRPr lang="en-CA" dirty="0">
              <a:solidFill>
                <a:srgbClr val="FFFFFF"/>
              </a:solidFill>
            </a:endParaRPr>
          </a:p>
        </p:txBody>
      </p:sp>
      <p:sp>
        <p:nvSpPr>
          <p:cNvPr id="7"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2500" dirty="0" smtClean="0">
                <a:solidFill>
                  <a:schemeClr val="tx1"/>
                </a:solidFill>
                <a:latin typeface="Tahoma" panose="020B0604030504040204" pitchFamily="34" charset="0"/>
                <a:ea typeface="Tahoma" panose="020B0604030504040204" pitchFamily="34" charset="0"/>
                <a:cs typeface="Tahoma" panose="020B0604030504040204" pitchFamily="34" charset="0"/>
              </a:rPr>
              <a:t> Annex – CFTA Structure	</a:t>
            </a:r>
            <a:endParaRPr lang="en-US"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2"/>
          <p:cNvSpPr txBox="1">
            <a:spLocks/>
          </p:cNvSpPr>
          <p:nvPr/>
        </p:nvSpPr>
        <p:spPr bwMode="auto">
          <a:xfrm>
            <a:off x="8382000" y="6400800"/>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CA"/>
            </a:defPPr>
            <a:lvl1pPr algn="r" rtl="0" fontAlgn="base">
              <a:spcBef>
                <a:spcPct val="0"/>
              </a:spcBef>
              <a:spcAft>
                <a:spcPct val="0"/>
              </a:spcAft>
              <a:defRPr sz="1000" b="1"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a:lstStyle>
          <a:p>
            <a:fld id="{E739770F-1C1E-BD40-87E3-4BA2F89D59FF}" type="slidenum">
              <a:rPr lang="en-CA" sz="1400" smtClean="0"/>
              <a:pPr/>
              <a:t>14</a:t>
            </a:fld>
            <a:endParaRPr lang="en-CA" sz="1400" dirty="0"/>
          </a:p>
        </p:txBody>
      </p:sp>
      <p:pic>
        <p:nvPicPr>
          <p:cNvPr id="12"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3"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21" name="Text Placeholder 3"/>
          <p:cNvSpPr txBox="1">
            <a:spLocks/>
          </p:cNvSpPr>
          <p:nvPr/>
        </p:nvSpPr>
        <p:spPr bwMode="auto">
          <a:xfrm>
            <a:off x="5956960" y="1219200"/>
            <a:ext cx="2844140" cy="469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defTabSz="457200" rtl="0" eaLnBrk="0" fontAlgn="base" hangingPunct="0">
              <a:spcBef>
                <a:spcPct val="20000"/>
              </a:spcBef>
              <a:spcAft>
                <a:spcPct val="0"/>
              </a:spcAft>
              <a:buClr>
                <a:srgbClr val="BA2E34"/>
              </a:buClr>
              <a:buFont typeface="Arial" panose="020B0604020202020204" pitchFamily="34" charset="0"/>
              <a:buNone/>
              <a:defRPr lang="en-CA" sz="1400" kern="1200">
                <a:solidFill>
                  <a:srgbClr val="595959"/>
                </a:solidFill>
                <a:latin typeface="Century Gothic" pitchFamily="34" charset="0"/>
                <a:ea typeface="ヒラギノ角ゴ Pro W3" pitchFamily="126" charset="-128"/>
                <a:cs typeface="Century Gothic" pitchFamily="34" charset="0"/>
              </a:defRPr>
            </a:lvl1pPr>
            <a:lvl2pPr marL="457200" indent="0" algn="l" defTabSz="457200" rtl="0" eaLnBrk="0" fontAlgn="base" hangingPunct="0">
              <a:spcBef>
                <a:spcPct val="20000"/>
              </a:spcBef>
              <a:spcAft>
                <a:spcPct val="0"/>
              </a:spcAft>
              <a:buClr>
                <a:srgbClr val="BA2E34"/>
              </a:buClr>
              <a:buFont typeface="Arial" panose="020B0604020202020204" pitchFamily="34" charset="0"/>
              <a:buNone/>
              <a:defRPr lang="en-CA" sz="1200" kern="1200">
                <a:solidFill>
                  <a:srgbClr val="595959"/>
                </a:solidFill>
                <a:latin typeface="Century Gothic" pitchFamily="34" charset="0"/>
                <a:ea typeface="ヒラギノ角ゴ Pro W3" pitchFamily="126" charset="-128"/>
                <a:cs typeface="Century Gothic" pitchFamily="34" charset="0"/>
              </a:defRPr>
            </a:lvl2pPr>
            <a:lvl3pPr marL="914400" indent="0" algn="l" defTabSz="457200" rtl="0" eaLnBrk="0" fontAlgn="base" hangingPunct="0">
              <a:spcBef>
                <a:spcPct val="20000"/>
              </a:spcBef>
              <a:spcAft>
                <a:spcPct val="0"/>
              </a:spcAft>
              <a:buClr>
                <a:srgbClr val="BA2E34"/>
              </a:buClr>
              <a:buFont typeface="Arial" panose="020B0604020202020204" pitchFamily="34" charset="0"/>
              <a:buNone/>
              <a:defRPr lang="en-CA" sz="1000" kern="1200">
                <a:solidFill>
                  <a:srgbClr val="595959"/>
                </a:solidFill>
                <a:latin typeface="Century Gothic" pitchFamily="34" charset="0"/>
                <a:ea typeface="ヒラギノ角ゴ Pro W3" pitchFamily="126" charset="-128"/>
                <a:cs typeface="Century Gothic" pitchFamily="34" charset="0"/>
              </a:defRPr>
            </a:lvl3pPr>
            <a:lvl4pPr marL="1371600" indent="0" algn="l" defTabSz="457200" rtl="0" eaLnBrk="0" fontAlgn="base" hangingPunct="0">
              <a:spcBef>
                <a:spcPct val="20000"/>
              </a:spcBef>
              <a:spcAft>
                <a:spcPct val="0"/>
              </a:spcAft>
              <a:buClr>
                <a:srgbClr val="BA2E34"/>
              </a:buClr>
              <a:buFont typeface="Arial" panose="020B0604020202020204" pitchFamily="34" charset="0"/>
              <a:buNone/>
              <a:defRPr lang="en-CA" sz="900" kern="1200">
                <a:solidFill>
                  <a:srgbClr val="595959"/>
                </a:solidFill>
                <a:latin typeface="Century Gothic" pitchFamily="34" charset="0"/>
                <a:ea typeface="ヒラギノ角ゴ Pro W3" pitchFamily="126" charset="-128"/>
                <a:cs typeface="Century Gothic" pitchFamily="34" charset="0"/>
              </a:defRPr>
            </a:lvl4pPr>
            <a:lvl5pPr marL="1828800" indent="0" algn="l" defTabSz="457200" rtl="0" eaLnBrk="0" fontAlgn="base" hangingPunct="0">
              <a:spcBef>
                <a:spcPct val="20000"/>
              </a:spcBef>
              <a:spcAft>
                <a:spcPct val="0"/>
              </a:spcAft>
              <a:buClr>
                <a:srgbClr val="BA2E34"/>
              </a:buClr>
              <a:buFont typeface="Arial" panose="020B0604020202020204" pitchFamily="34" charset="0"/>
              <a:buNone/>
              <a:defRPr lang="en-US" sz="900" kern="1200">
                <a:solidFill>
                  <a:srgbClr val="595959"/>
                </a:solidFill>
                <a:latin typeface="Century Gothic" pitchFamily="34" charset="0"/>
                <a:ea typeface="ヒラギノ角ゴ Pro W3" pitchFamily="126" charset="-128"/>
                <a:cs typeface="Century Gothic" pitchFamily="34" charset="0"/>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pPr marL="285750" marR="0" lvl="0" indent="-285750" algn="l" defTabSz="457200" rtl="0" eaLnBrk="0" fontAlgn="base" latinLnBrk="0" hangingPunct="0">
              <a:lnSpc>
                <a:spcPct val="100000"/>
              </a:lnSpc>
              <a:spcBef>
                <a:spcPct val="20000"/>
              </a:spcBef>
              <a:spcAft>
                <a:spcPct val="0"/>
              </a:spcAft>
              <a:buClr>
                <a:srgbClr val="BA2E34"/>
              </a:buClr>
              <a:buSzTx/>
              <a:buFont typeface="Arial" panose="020B0604020202020204" pitchFamily="34" charset="0"/>
              <a:buChar char="•"/>
              <a:tabLst/>
              <a:defRPr/>
            </a:pPr>
            <a:endParaRPr kumimoji="0" lang="en-CA" sz="1400" b="0" i="0" u="none" strike="noStrike" kern="1200" cap="none" spc="0" normalizeH="0" baseline="0" noProof="0" dirty="0" smtClean="0">
              <a:ln>
                <a:noFill/>
              </a:ln>
              <a:solidFill>
                <a:schemeClr val="tx1"/>
              </a:solidFill>
              <a:effectLst/>
              <a:uLnTx/>
              <a:uFillTx/>
              <a:latin typeface="+mn-lt"/>
              <a:ea typeface="ヒラギノ角ゴ Pro W3" pitchFamily="126" charset="-128"/>
            </a:endParaRPr>
          </a:p>
          <a:p>
            <a:pPr marR="0" lvl="0" algn="l" defTabSz="457200" rtl="0" eaLnBrk="0" fontAlgn="base" latinLnBrk="0" hangingPunct="0">
              <a:lnSpc>
                <a:spcPct val="100000"/>
              </a:lnSpc>
              <a:spcBef>
                <a:spcPct val="20000"/>
              </a:spcBef>
              <a:spcAft>
                <a:spcPct val="0"/>
              </a:spcAft>
              <a:buClr>
                <a:srgbClr val="BA2E34"/>
              </a:buClr>
              <a:buSzTx/>
              <a:tabLst/>
              <a:defRPr/>
            </a:pPr>
            <a:r>
              <a:rPr kumimoji="0" lang="en-CA" sz="1400" b="0" i="0" u="none" strike="noStrike" kern="1200" cap="none" spc="0" normalizeH="0" baseline="0" noProof="0" dirty="0" smtClean="0">
                <a:ln>
                  <a:noFill/>
                </a:ln>
                <a:solidFill>
                  <a:schemeClr val="tx1"/>
                </a:solidFill>
                <a:effectLst/>
                <a:uLnTx/>
                <a:uFillTx/>
                <a:latin typeface="+mn-lt"/>
                <a:ea typeface="ヒラギノ角ゴ Pro W3" pitchFamily="126" charset="-128"/>
              </a:rPr>
              <a:t>The CFTA employs a “negative-list” approach, covering nearly all sectors of the economy, which significantly expands on the scope of the AIT. </a:t>
            </a:r>
          </a:p>
          <a:p>
            <a:pPr marL="285750" marR="0" lvl="0" indent="-285750" algn="l" defTabSz="457200" rtl="0" eaLnBrk="0" fontAlgn="base" latinLnBrk="0" hangingPunct="0">
              <a:lnSpc>
                <a:spcPct val="100000"/>
              </a:lnSpc>
              <a:spcBef>
                <a:spcPct val="20000"/>
              </a:spcBef>
              <a:spcAft>
                <a:spcPct val="0"/>
              </a:spcAft>
              <a:buClr>
                <a:srgbClr val="BA2E34"/>
              </a:buClr>
              <a:buSzTx/>
              <a:buFont typeface="Arial" panose="020B0604020202020204" pitchFamily="34" charset="0"/>
              <a:buChar char="•"/>
              <a:tabLst/>
              <a:defRPr/>
            </a:pPr>
            <a:endParaRPr kumimoji="0" lang="en-CA" sz="1400" b="0" i="0" u="none" strike="noStrike" kern="1200" cap="none" spc="0" normalizeH="0" baseline="0" noProof="0" dirty="0">
              <a:ln>
                <a:noFill/>
              </a:ln>
              <a:solidFill>
                <a:schemeClr val="tx1"/>
              </a:solidFill>
              <a:effectLst/>
              <a:uLnTx/>
              <a:uFillTx/>
              <a:latin typeface="+mn-lt"/>
              <a:ea typeface="ヒラギノ角ゴ Pro W3" pitchFamily="126" charset="-128"/>
            </a:endParaRPr>
          </a:p>
        </p:txBody>
      </p:sp>
      <p:graphicFrame>
        <p:nvGraphicFramePr>
          <p:cNvPr id="22" name="Content Placeholder 5"/>
          <p:cNvGraphicFramePr>
            <a:graphicFrameLocks/>
          </p:cNvGraphicFramePr>
          <p:nvPr>
            <p:custDataLst>
              <p:tags r:id="rId1"/>
            </p:custDataLst>
            <p:extLst>
              <p:ext uri="{D42A27DB-BD31-4B8C-83A1-F6EECF244321}">
                <p14:modId xmlns:p14="http://schemas.microsoft.com/office/powerpoint/2010/main" val="1258893599"/>
              </p:ext>
            </p:extLst>
          </p:nvPr>
        </p:nvGraphicFramePr>
        <p:xfrm>
          <a:off x="304800" y="837854"/>
          <a:ext cx="5399315" cy="5902864"/>
        </p:xfrm>
        <a:graphic>
          <a:graphicData uri="http://schemas.openxmlformats.org/drawingml/2006/table">
            <a:tbl>
              <a:tblPr firstRow="1" bandRow="1"/>
              <a:tblGrid>
                <a:gridCol w="5399315"/>
              </a:tblGrid>
              <a:tr h="292040">
                <a:tc>
                  <a:txBody>
                    <a:bodyPr/>
                    <a:lstStyle>
                      <a:lvl1pPr marL="0" algn="l" defTabSz="914400" rtl="0" eaLnBrk="1" latinLnBrk="0" hangingPunct="1">
                        <a:defRPr sz="1800" b="1" kern="1200">
                          <a:solidFill>
                            <a:schemeClr val="lt1"/>
                          </a:solidFill>
                          <a:latin typeface="Century Gothic"/>
                        </a:defRPr>
                      </a:lvl1pPr>
                      <a:lvl2pPr marL="457200" algn="l" defTabSz="914400" rtl="0" eaLnBrk="1" latinLnBrk="0" hangingPunct="1">
                        <a:defRPr sz="1800" b="1" kern="1200">
                          <a:solidFill>
                            <a:schemeClr val="lt1"/>
                          </a:solidFill>
                          <a:latin typeface="Century Gothic"/>
                        </a:defRPr>
                      </a:lvl2pPr>
                      <a:lvl3pPr marL="914400" algn="l" defTabSz="914400" rtl="0" eaLnBrk="1" latinLnBrk="0" hangingPunct="1">
                        <a:defRPr sz="1800" b="1" kern="1200">
                          <a:solidFill>
                            <a:schemeClr val="lt1"/>
                          </a:solidFill>
                          <a:latin typeface="Century Gothic"/>
                        </a:defRPr>
                      </a:lvl3pPr>
                      <a:lvl4pPr marL="1371600" algn="l" defTabSz="914400" rtl="0" eaLnBrk="1" latinLnBrk="0" hangingPunct="1">
                        <a:defRPr sz="1800" b="1" kern="1200">
                          <a:solidFill>
                            <a:schemeClr val="lt1"/>
                          </a:solidFill>
                          <a:latin typeface="Century Gothic"/>
                        </a:defRPr>
                      </a:lvl4pPr>
                      <a:lvl5pPr marL="1828800" algn="l" defTabSz="914400" rtl="0" eaLnBrk="1" latinLnBrk="0" hangingPunct="1">
                        <a:defRPr sz="1800" b="1" kern="1200">
                          <a:solidFill>
                            <a:schemeClr val="lt1"/>
                          </a:solidFill>
                          <a:latin typeface="Century Gothic"/>
                        </a:defRPr>
                      </a:lvl5pPr>
                      <a:lvl6pPr marL="2286000" algn="l" defTabSz="914400" rtl="0" eaLnBrk="1" latinLnBrk="0" hangingPunct="1">
                        <a:defRPr sz="1800" b="1" kern="1200">
                          <a:solidFill>
                            <a:schemeClr val="lt1"/>
                          </a:solidFill>
                          <a:latin typeface="Century Gothic"/>
                        </a:defRPr>
                      </a:lvl6pPr>
                      <a:lvl7pPr marL="2743200" algn="l" defTabSz="914400" rtl="0" eaLnBrk="1" latinLnBrk="0" hangingPunct="1">
                        <a:defRPr sz="1800" b="1" kern="1200">
                          <a:solidFill>
                            <a:schemeClr val="lt1"/>
                          </a:solidFill>
                          <a:latin typeface="Century Gothic"/>
                        </a:defRPr>
                      </a:lvl7pPr>
                      <a:lvl8pPr marL="3200400" algn="l" defTabSz="914400" rtl="0" eaLnBrk="1" latinLnBrk="0" hangingPunct="1">
                        <a:defRPr sz="1800" b="1" kern="1200">
                          <a:solidFill>
                            <a:schemeClr val="lt1"/>
                          </a:solidFill>
                          <a:latin typeface="Century Gothic"/>
                        </a:defRPr>
                      </a:lvl8pPr>
                      <a:lvl9pPr marL="3657600" algn="l" defTabSz="914400" rtl="0" eaLnBrk="1" latinLnBrk="0" hangingPunct="1">
                        <a:defRPr sz="1800" b="1" kern="1200">
                          <a:solidFill>
                            <a:schemeClr val="lt1"/>
                          </a:solidFill>
                          <a:latin typeface="Century Gothic"/>
                        </a:defRPr>
                      </a:lvl9pPr>
                    </a:lstStyle>
                    <a:p>
                      <a:pPr algn="ctr">
                        <a:lnSpc>
                          <a:spcPct val="115000"/>
                        </a:lnSpc>
                        <a:spcAft>
                          <a:spcPts val="0"/>
                        </a:spcAft>
                      </a:pPr>
                      <a:r>
                        <a:rPr lang="fr-CA" sz="1300" kern="1200" noProof="0" dirty="0" smtClean="0">
                          <a:effectLst/>
                        </a:rPr>
                        <a:t>CFTA – Table of Contents</a:t>
                      </a: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91324"/>
                    </a:solidFill>
                  </a:tcPr>
                </a:tc>
              </a:tr>
              <a:tr h="276204">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0" marR="0" lvl="0" indent="0" algn="l" defTabSz="457200" rtl="0" eaLnBrk="1" fontAlgn="auto" latinLnBrk="0" hangingPunct="1">
                        <a:lnSpc>
                          <a:spcPts val="1680"/>
                        </a:lnSpc>
                        <a:spcBef>
                          <a:spcPts val="0"/>
                        </a:spcBef>
                        <a:spcAft>
                          <a:spcPts val="0"/>
                        </a:spcAft>
                        <a:buClrTx/>
                        <a:buSzTx/>
                        <a:buFontTx/>
                        <a:buNone/>
                        <a:tabLst/>
                        <a:defRPr/>
                      </a:pPr>
                      <a:r>
                        <a:rPr lang="en-CA" sz="1000" kern="1200" noProof="0" dirty="0" smtClean="0">
                          <a:effectLst/>
                        </a:rPr>
                        <a:t>Preamble</a:t>
                      </a:r>
                      <a:endParaRPr lang="en-CA" sz="1000" noProof="0" dirty="0" smtClean="0">
                        <a:effectLst/>
                      </a:endParaRPr>
                    </a:p>
                  </a:txBody>
                  <a:tcPr marL="75879" marR="75879" marT="37940" marB="3794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7905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nSpc>
                          <a:spcPts val="1680"/>
                        </a:lnSpc>
                        <a:spcAft>
                          <a:spcPts val="0"/>
                        </a:spcAft>
                      </a:pPr>
                      <a:r>
                        <a:rPr lang="en-CA" sz="1000" kern="1200" dirty="0">
                          <a:effectLst/>
                        </a:rPr>
                        <a:t>PART I – GENERAL</a:t>
                      </a:r>
                      <a:endParaRPr lang="en-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nSpc>
                          <a:spcPct val="115000"/>
                        </a:lnSpc>
                        <a:spcAft>
                          <a:spcPts val="0"/>
                        </a:spcAft>
                        <a:buFont typeface="Arial"/>
                        <a:buChar char="•"/>
                        <a:tabLst>
                          <a:tab pos="457200" algn="l"/>
                        </a:tabLst>
                      </a:pPr>
                      <a:r>
                        <a:rPr lang="en-CA" sz="1000" kern="1200" dirty="0" smtClean="0">
                          <a:effectLst/>
                        </a:rPr>
                        <a:t>Chapter </a:t>
                      </a:r>
                      <a:r>
                        <a:rPr lang="en-CA" sz="1000" kern="1200" dirty="0">
                          <a:effectLst/>
                        </a:rPr>
                        <a:t>1: Initial Provisions</a:t>
                      </a:r>
                      <a:endParaRPr lang="en-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nSpc>
                          <a:spcPct val="115000"/>
                        </a:lnSpc>
                        <a:spcAft>
                          <a:spcPts val="0"/>
                        </a:spcAft>
                      </a:pPr>
                      <a:r>
                        <a:rPr lang="en-CA" sz="1000" kern="1200" dirty="0">
                          <a:effectLst/>
                        </a:rPr>
                        <a:t>PART II – GENERAL RULES</a:t>
                      </a:r>
                      <a:endParaRPr lang="en-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nSpc>
                          <a:spcPct val="115000"/>
                        </a:lnSpc>
                        <a:spcAft>
                          <a:spcPts val="0"/>
                        </a:spcAft>
                        <a:buFont typeface="Arial"/>
                        <a:buChar char="•"/>
                        <a:tabLst>
                          <a:tab pos="457200" algn="l"/>
                        </a:tabLst>
                      </a:pPr>
                      <a:r>
                        <a:rPr lang="en-CA" sz="1000" kern="1200" dirty="0">
                          <a:effectLst/>
                        </a:rPr>
                        <a:t>Chapter 2: General Rules (apply to entire economy)</a:t>
                      </a:r>
                      <a:endParaRPr lang="en-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nSpc>
                          <a:spcPct val="115000"/>
                        </a:lnSpc>
                        <a:spcAft>
                          <a:spcPts val="0"/>
                        </a:spcAft>
                      </a:pPr>
                      <a:r>
                        <a:rPr lang="en-CA" sz="1000" kern="1200" dirty="0">
                          <a:effectLst/>
                        </a:rPr>
                        <a:t>PART III – SPECIFIC RULES</a:t>
                      </a:r>
                      <a:endParaRPr lang="en-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1333636">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nSpc>
                          <a:spcPct val="115000"/>
                        </a:lnSpc>
                        <a:spcAft>
                          <a:spcPts val="0"/>
                        </a:spcAft>
                        <a:buFont typeface="Arial"/>
                        <a:buChar char="•"/>
                        <a:tabLst>
                          <a:tab pos="457200" algn="l"/>
                        </a:tabLst>
                      </a:pPr>
                      <a:r>
                        <a:rPr lang="en-CA" sz="1000" kern="1200" dirty="0">
                          <a:effectLst/>
                        </a:rPr>
                        <a:t>Chapter 3: </a:t>
                      </a:r>
                      <a:r>
                        <a:rPr lang="en-CA" sz="1000" kern="1200" dirty="0" smtClean="0">
                          <a:effectLst/>
                        </a:rPr>
                        <a:t>Special </a:t>
                      </a:r>
                      <a:r>
                        <a:rPr lang="en-CA" sz="1000" kern="1200" dirty="0">
                          <a:effectLst/>
                        </a:rPr>
                        <a:t>Provisions </a:t>
                      </a:r>
                      <a:br>
                        <a:rPr lang="en-CA" sz="1000" kern="1200" dirty="0">
                          <a:effectLst/>
                        </a:rPr>
                      </a:br>
                      <a:r>
                        <a:rPr lang="en-CA" sz="1000" kern="1200" dirty="0">
                          <a:effectLst/>
                        </a:rPr>
                        <a:t>(Goods, Services, Investment, Monopolies and Government Enterprises, </a:t>
                      </a:r>
                      <a:r>
                        <a:rPr lang="en-CA" sz="1000" kern="1200" dirty="0" smtClean="0">
                          <a:effectLst/>
                        </a:rPr>
                        <a:t>Incentives)</a:t>
                      </a:r>
                      <a:endParaRPr lang="en-CA" sz="1000" dirty="0" smtClean="0">
                        <a:effectLst/>
                      </a:endParaRPr>
                    </a:p>
                    <a:p>
                      <a:pPr marL="342900" lvl="0" indent="-342900">
                        <a:lnSpc>
                          <a:spcPct val="115000"/>
                        </a:lnSpc>
                        <a:spcAft>
                          <a:spcPts val="0"/>
                        </a:spcAft>
                        <a:buFont typeface="Arial"/>
                        <a:buChar char="•"/>
                        <a:tabLst>
                          <a:tab pos="457200" algn="l"/>
                        </a:tabLst>
                      </a:pPr>
                      <a:r>
                        <a:rPr lang="en-CA" sz="1000" kern="1200" dirty="0" smtClean="0">
                          <a:effectLst/>
                        </a:rPr>
                        <a:t>Chapter 4: Regulatory Notification, Reconciliation and Cooperation</a:t>
                      </a:r>
                      <a:endParaRPr lang="en-CA" sz="1000" dirty="0" smtClean="0">
                        <a:effectLst/>
                      </a:endParaRPr>
                    </a:p>
                    <a:p>
                      <a:pPr marL="342900" lvl="0" indent="-342900">
                        <a:lnSpc>
                          <a:spcPct val="115000"/>
                        </a:lnSpc>
                        <a:spcAft>
                          <a:spcPts val="0"/>
                        </a:spcAft>
                        <a:buFont typeface="Arial"/>
                        <a:buChar char="•"/>
                        <a:tabLst>
                          <a:tab pos="457200" algn="l"/>
                        </a:tabLst>
                      </a:pPr>
                      <a:r>
                        <a:rPr lang="en-CA" sz="1000" kern="1200" dirty="0" smtClean="0">
                          <a:effectLst/>
                        </a:rPr>
                        <a:t>Chapter </a:t>
                      </a:r>
                      <a:r>
                        <a:rPr lang="en-CA" sz="1000" kern="1200" dirty="0">
                          <a:effectLst/>
                        </a:rPr>
                        <a:t>5: Government Procurement</a:t>
                      </a:r>
                      <a:endParaRPr lang="en-CA" sz="1000" dirty="0">
                        <a:effectLst/>
                      </a:endParaRPr>
                    </a:p>
                    <a:p>
                      <a:pPr marL="342900" lvl="0" indent="-342900">
                        <a:lnSpc>
                          <a:spcPct val="115000"/>
                        </a:lnSpc>
                        <a:spcAft>
                          <a:spcPts val="0"/>
                        </a:spcAft>
                        <a:buFont typeface="Arial"/>
                        <a:buChar char="•"/>
                        <a:tabLst>
                          <a:tab pos="457200" algn="l"/>
                        </a:tabLst>
                      </a:pPr>
                      <a:r>
                        <a:rPr lang="en-CA" sz="1000" kern="1200" dirty="0">
                          <a:effectLst/>
                        </a:rPr>
                        <a:t>Chapter 6: Environmental Protection</a:t>
                      </a:r>
                      <a:endParaRPr lang="en-CA" sz="1000" dirty="0">
                        <a:effectLst/>
                      </a:endParaRPr>
                    </a:p>
                    <a:p>
                      <a:pPr marL="342900" lvl="0" indent="-342900">
                        <a:lnSpc>
                          <a:spcPct val="115000"/>
                        </a:lnSpc>
                        <a:spcAft>
                          <a:spcPts val="0"/>
                        </a:spcAft>
                        <a:buFont typeface="Arial"/>
                        <a:buChar char="•"/>
                        <a:tabLst>
                          <a:tab pos="457200" algn="l"/>
                        </a:tabLst>
                      </a:pPr>
                      <a:r>
                        <a:rPr lang="en-CA" sz="1000" kern="1200" dirty="0">
                          <a:effectLst/>
                        </a:rPr>
                        <a:t>Chapter 7: Labour Mobility</a:t>
                      </a:r>
                      <a:endParaRPr lang="en-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nSpc>
                          <a:spcPct val="115000"/>
                        </a:lnSpc>
                        <a:spcAft>
                          <a:spcPts val="0"/>
                        </a:spcAft>
                      </a:pPr>
                      <a:r>
                        <a:rPr lang="en-CA" sz="1000" kern="1200" dirty="0">
                          <a:effectLst/>
                        </a:rPr>
                        <a:t>PART IV - EXCEPTIONS</a:t>
                      </a:r>
                      <a:endParaRPr lang="en-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42858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nSpc>
                          <a:spcPct val="115000"/>
                        </a:lnSpc>
                        <a:spcAft>
                          <a:spcPts val="0"/>
                        </a:spcAft>
                        <a:buFont typeface="Arial"/>
                        <a:buChar char="•"/>
                        <a:tabLst>
                          <a:tab pos="457200" algn="l"/>
                        </a:tabLst>
                      </a:pPr>
                      <a:r>
                        <a:rPr lang="en-CA" sz="1000" kern="1200" dirty="0">
                          <a:effectLst/>
                        </a:rPr>
                        <a:t>Chapter 8: General Exceptions</a:t>
                      </a:r>
                      <a:endParaRPr lang="en-CA" sz="1000" dirty="0">
                        <a:effectLst/>
                      </a:endParaRPr>
                    </a:p>
                    <a:p>
                      <a:pPr marL="342900" lvl="0" indent="-342900">
                        <a:lnSpc>
                          <a:spcPct val="115000"/>
                        </a:lnSpc>
                        <a:spcAft>
                          <a:spcPts val="0"/>
                        </a:spcAft>
                        <a:buFont typeface="Arial"/>
                        <a:buChar char="•"/>
                        <a:tabLst>
                          <a:tab pos="457200" algn="l"/>
                        </a:tabLst>
                      </a:pPr>
                      <a:r>
                        <a:rPr lang="en-CA" sz="1000" kern="1200" dirty="0">
                          <a:effectLst/>
                        </a:rPr>
                        <a:t>Chapter 9: Party-Specific Exceptions </a:t>
                      </a:r>
                      <a:endParaRPr lang="en-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9542">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nSpc>
                          <a:spcPts val="1440"/>
                        </a:lnSpc>
                        <a:spcAft>
                          <a:spcPts val="0"/>
                        </a:spcAft>
                      </a:pPr>
                      <a:r>
                        <a:rPr lang="en-CA" sz="1000" kern="1200" dirty="0">
                          <a:effectLst/>
                        </a:rPr>
                        <a:t>PART V – INSTITUTIONAL </a:t>
                      </a:r>
                      <a:r>
                        <a:rPr lang="en-CA" sz="1000" kern="1200" dirty="0" smtClean="0">
                          <a:effectLst/>
                        </a:rPr>
                        <a:t>, ADMINISTRATIVE, AND</a:t>
                      </a:r>
                      <a:r>
                        <a:rPr lang="en-CA" sz="1000" kern="1200" baseline="0" dirty="0" smtClean="0">
                          <a:effectLst/>
                        </a:rPr>
                        <a:t> FINAL </a:t>
                      </a:r>
                      <a:r>
                        <a:rPr lang="en-CA" sz="1000" kern="1200" dirty="0" smtClean="0">
                          <a:effectLst/>
                        </a:rPr>
                        <a:t>PROVISIONS</a:t>
                      </a:r>
                      <a:endParaRPr lang="en-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60959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nSpc>
                          <a:spcPct val="115000"/>
                        </a:lnSpc>
                        <a:spcAft>
                          <a:spcPts val="0"/>
                        </a:spcAft>
                        <a:buFont typeface="Arial"/>
                        <a:buChar char="•"/>
                        <a:tabLst>
                          <a:tab pos="457200" algn="l"/>
                        </a:tabLst>
                      </a:pPr>
                      <a:r>
                        <a:rPr lang="en-CA" sz="1000" kern="1200" dirty="0">
                          <a:effectLst/>
                        </a:rPr>
                        <a:t>Chapter 10: Dispute </a:t>
                      </a:r>
                      <a:r>
                        <a:rPr lang="en-CA" sz="1000" kern="1200" dirty="0" smtClean="0">
                          <a:effectLst/>
                        </a:rPr>
                        <a:t>Resolution</a:t>
                      </a:r>
                      <a:endParaRPr lang="en-CA" sz="1000" dirty="0">
                        <a:effectLst/>
                      </a:endParaRPr>
                    </a:p>
                    <a:p>
                      <a:pPr marL="342900" lvl="0" indent="-342900">
                        <a:lnSpc>
                          <a:spcPct val="115000"/>
                        </a:lnSpc>
                        <a:spcAft>
                          <a:spcPts val="0"/>
                        </a:spcAft>
                        <a:buFont typeface="Arial"/>
                        <a:buChar char="•"/>
                        <a:tabLst>
                          <a:tab pos="457200" algn="l"/>
                        </a:tabLst>
                      </a:pPr>
                      <a:r>
                        <a:rPr lang="en-CA" sz="1000" kern="1200" dirty="0">
                          <a:effectLst/>
                        </a:rPr>
                        <a:t>Chapter 11: Institutional Provisions</a:t>
                      </a:r>
                      <a:endParaRPr lang="en-CA" sz="1000" dirty="0">
                        <a:effectLst/>
                      </a:endParaRPr>
                    </a:p>
                    <a:p>
                      <a:pPr marL="342900" lvl="0" indent="-342900">
                        <a:lnSpc>
                          <a:spcPct val="115000"/>
                        </a:lnSpc>
                        <a:spcAft>
                          <a:spcPts val="0"/>
                        </a:spcAft>
                        <a:buFont typeface="Arial"/>
                        <a:buChar char="•"/>
                        <a:tabLst>
                          <a:tab pos="457200" algn="l"/>
                        </a:tabLst>
                      </a:pPr>
                      <a:r>
                        <a:rPr lang="en-CA" sz="1000" kern="1200" dirty="0">
                          <a:effectLst/>
                        </a:rPr>
                        <a:t>Chapter 12: Final Provisions</a:t>
                      </a:r>
                      <a:endParaRPr lang="en-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nSpc>
                          <a:spcPct val="115000"/>
                        </a:lnSpc>
                        <a:spcAft>
                          <a:spcPts val="0"/>
                        </a:spcAft>
                      </a:pPr>
                      <a:r>
                        <a:rPr lang="en-CA" sz="1000" kern="1200" dirty="0">
                          <a:effectLst/>
                        </a:rPr>
                        <a:t>PART VI - DEFINITIONS</a:t>
                      </a:r>
                      <a:endParaRPr lang="en-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nSpc>
                          <a:spcPct val="115000"/>
                        </a:lnSpc>
                        <a:spcAft>
                          <a:spcPts val="0"/>
                        </a:spcAft>
                        <a:buFont typeface="Arial"/>
                        <a:buChar char="•"/>
                        <a:tabLst>
                          <a:tab pos="457200" algn="l"/>
                        </a:tabLst>
                      </a:pPr>
                      <a:r>
                        <a:rPr lang="en-CA" sz="1000" kern="1200" dirty="0">
                          <a:effectLst/>
                        </a:rPr>
                        <a:t>Chapter 13: Definitions</a:t>
                      </a:r>
                      <a:endParaRPr lang="en-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76204">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nSpc>
                          <a:spcPts val="1680"/>
                        </a:lnSpc>
                        <a:spcAft>
                          <a:spcPts val="0"/>
                        </a:spcAft>
                      </a:pPr>
                      <a:r>
                        <a:rPr lang="en-CA" sz="1000" dirty="0" smtClean="0">
                          <a:effectLst/>
                          <a:latin typeface="+mj-lt"/>
                          <a:ea typeface="Calibri"/>
                          <a:cs typeface="Times New Roman"/>
                        </a:rPr>
                        <a:t>PART VII </a:t>
                      </a:r>
                      <a:r>
                        <a:rPr lang="en-CA" sz="1000" smtClean="0">
                          <a:effectLst/>
                          <a:latin typeface="+mj-lt"/>
                          <a:ea typeface="Calibri"/>
                          <a:cs typeface="Times New Roman"/>
                        </a:rPr>
                        <a:t>– PARTY </a:t>
                      </a:r>
                      <a:r>
                        <a:rPr lang="en-CA" sz="1000" dirty="0" smtClean="0">
                          <a:effectLst/>
                          <a:latin typeface="+mj-lt"/>
                          <a:ea typeface="Calibri"/>
                          <a:cs typeface="Times New Roman"/>
                        </a:rPr>
                        <a:t>SCHEDULES</a:t>
                      </a:r>
                      <a:endParaRPr lang="en-CA" sz="1000" dirty="0">
                        <a:effectLst/>
                        <a:latin typeface="+mj-lt"/>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424978">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nSpc>
                          <a:spcPct val="115000"/>
                        </a:lnSpc>
                        <a:spcAft>
                          <a:spcPts val="0"/>
                        </a:spcAft>
                        <a:buFont typeface="Arial"/>
                        <a:buChar char="•"/>
                        <a:tabLst>
                          <a:tab pos="457200" algn="l"/>
                        </a:tabLst>
                      </a:pPr>
                      <a:r>
                        <a:rPr lang="en-CA" sz="1000" dirty="0" smtClean="0">
                          <a:effectLst/>
                          <a:latin typeface="+mn-lt"/>
                          <a:cs typeface="Times New Roman"/>
                        </a:rPr>
                        <a:t>Annex I: Exceptions</a:t>
                      </a:r>
                      <a:r>
                        <a:rPr lang="en-CA" sz="1000" baseline="0" dirty="0" smtClean="0">
                          <a:effectLst/>
                          <a:latin typeface="+mn-lt"/>
                          <a:cs typeface="Times New Roman"/>
                        </a:rPr>
                        <a:t> for Existing Measures</a:t>
                      </a:r>
                      <a:endParaRPr lang="en-CA" sz="1000" dirty="0" smtClean="0">
                        <a:effectLst/>
                        <a:latin typeface="+mn-lt"/>
                        <a:cs typeface="Times New Roman"/>
                      </a:endParaRPr>
                    </a:p>
                    <a:p>
                      <a:pPr marL="342900" lvl="0" indent="-342900">
                        <a:lnSpc>
                          <a:spcPct val="115000"/>
                        </a:lnSpc>
                        <a:spcAft>
                          <a:spcPts val="0"/>
                        </a:spcAft>
                        <a:buFont typeface="Arial"/>
                        <a:buChar char="•"/>
                        <a:tabLst>
                          <a:tab pos="457200" algn="l"/>
                        </a:tabLst>
                      </a:pPr>
                      <a:r>
                        <a:rPr lang="en-CA" sz="1000" dirty="0" smtClean="0">
                          <a:effectLst/>
                          <a:latin typeface="+mn-lt"/>
                          <a:cs typeface="Times New Roman"/>
                        </a:rPr>
                        <a:t>Annex</a:t>
                      </a:r>
                      <a:r>
                        <a:rPr lang="en-CA" sz="1000" baseline="0" dirty="0" smtClean="0">
                          <a:effectLst/>
                          <a:latin typeface="+mn-lt"/>
                          <a:cs typeface="Times New Roman"/>
                        </a:rPr>
                        <a:t> II: Exceptions for Future Measures</a:t>
                      </a:r>
                      <a:endParaRPr lang="en-CA" sz="1000" dirty="0">
                        <a:effectLst/>
                        <a:latin typeface="+mn-lt"/>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bl>
          </a:graphicData>
        </a:graphic>
      </p:graphicFrame>
    </p:spTree>
    <p:extLst>
      <p:ext uri="{BB962C8B-B14F-4D97-AF65-F5344CB8AC3E}">
        <p14:creationId xmlns:p14="http://schemas.microsoft.com/office/powerpoint/2010/main" val="1638565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rotWithShape="1">
          <a:blip r:embed="rId2" cstate="email">
            <a:extLst>
              <a:ext uri="{28A0092B-C50C-407E-A947-70E740481C1C}">
                <a14:useLocalDpi xmlns:a14="http://schemas.microsoft.com/office/drawing/2010/main" val="0"/>
              </a:ext>
            </a:extLst>
          </a:blip>
          <a:srcRect l="47804" r="4324" b="65967"/>
          <a:stretch/>
        </p:blipFill>
        <p:spPr bwMode="auto">
          <a:xfrm>
            <a:off x="4662314" y="1508225"/>
            <a:ext cx="4323644" cy="4169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p:cNvPicPr>
            <a:picLocks noChangeAspect="1" noChangeArrowheads="1"/>
          </p:cNvPicPr>
          <p:nvPr/>
        </p:nvPicPr>
        <p:blipFill>
          <a:blip r:embed="rId3" cstate="email">
            <a:extLst>
              <a:ext uri="{28A0092B-C50C-407E-A947-70E740481C1C}">
                <a14:useLocalDpi xmlns:a14="http://schemas.microsoft.com/office/drawing/2010/main" val="0"/>
              </a:ext>
            </a:extLst>
          </a:blip>
          <a:stretch>
            <a:fillRect/>
          </a:stretch>
        </p:blipFill>
        <p:spPr bwMode="auto">
          <a:xfrm>
            <a:off x="2385841" y="1330100"/>
            <a:ext cx="4776613" cy="439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7102838"/>
      </p:ext>
    </p:extLst>
  </p:cSld>
  <p:clrMapOvr>
    <a:masterClrMapping/>
  </p:clrMapOvr>
  <mc:AlternateContent xmlns:mc="http://schemas.openxmlformats.org/markup-compatibility/2006" xmlns:p14="http://schemas.microsoft.com/office/powerpoint/2010/main">
    <mc:Choice Requires="p14">
      <p:transition spd="slow" p14:dur="10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nodeType="withEffect">
                                  <p:stCondLst>
                                    <p:cond delay="0"/>
                                  </p:stCondLst>
                                  <p:childTnLst>
                                    <p:animMotion origin="layout" path="M 0.00035 3.17919E-6 L -0.24965 3.17919E-6 " pathEditMode="relative" rAng="0" ptsTypes="AA">
                                      <p:cBhvr>
                                        <p:cTn id="6" dur="2000" fill="hold"/>
                                        <p:tgtEl>
                                          <p:spTgt spid="4"/>
                                        </p:tgtEl>
                                        <p:attrNameLst>
                                          <p:attrName>ppt_x</p:attrName>
                                          <p:attrName>ppt_y</p:attrName>
                                        </p:attrNameLst>
                                      </p:cBhvr>
                                      <p:rCtr x="-12500" y="0"/>
                                    </p:animMotion>
                                  </p:childTnLst>
                                </p:cTn>
                              </p:par>
                            </p:childTnLst>
                          </p:cTn>
                        </p:par>
                        <p:par>
                          <p:cTn id="7" fill="hold">
                            <p:stCondLst>
                              <p:cond delay="2000"/>
                            </p:stCondLst>
                            <p:childTnLst>
                              <p:par>
                                <p:cTn id="8" presetID="10" presetClass="entr" presetSubtype="0" fill="hold" nodeType="after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2"/>
          <p:cNvSpPr txBox="1">
            <a:spLocks noChangeArrowheads="1"/>
          </p:cNvSpPr>
          <p:nvPr/>
        </p:nvSpPr>
        <p:spPr bwMode="auto">
          <a:xfrm>
            <a:off x="333993" y="2887667"/>
            <a:ext cx="8458200" cy="1608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CA" altLang="en-US" sz="2200" b="1" dirty="0">
              <a:solidFill>
                <a:srgbClr val="000000"/>
              </a:solidFill>
              <a:latin typeface="Tahoma" pitchFamily="34" charset="0"/>
            </a:endParaRPr>
          </a:p>
          <a:p>
            <a:pPr algn="ctr" eaLnBrk="1" hangingPunct="1"/>
            <a:r>
              <a:rPr lang="en-CA" altLang="en-US" sz="2200" b="1" dirty="0" smtClean="0">
                <a:solidFill>
                  <a:srgbClr val="000000"/>
                </a:solidFill>
                <a:latin typeface="Tahoma" pitchFamily="34" charset="0"/>
              </a:rPr>
              <a:t>Technical Briefing </a:t>
            </a:r>
          </a:p>
          <a:p>
            <a:pPr algn="ctr" eaLnBrk="1" hangingPunct="1"/>
            <a:endParaRPr lang="en-CA" altLang="en-US" sz="1050" b="1" dirty="0" smtClean="0">
              <a:solidFill>
                <a:srgbClr val="000000"/>
              </a:solidFill>
              <a:latin typeface="Tahoma" pitchFamily="34" charset="0"/>
            </a:endParaRPr>
          </a:p>
          <a:p>
            <a:pPr algn="ctr" eaLnBrk="1" hangingPunct="1"/>
            <a:endParaRPr lang="en-CA" altLang="en-US" sz="2000" b="1" dirty="0" smtClean="0">
              <a:solidFill>
                <a:srgbClr val="000000"/>
              </a:solidFill>
              <a:latin typeface="Tahoma" pitchFamily="34" charset="0"/>
            </a:endParaRPr>
          </a:p>
          <a:p>
            <a:pPr algn="ctr" eaLnBrk="1" hangingPunct="1"/>
            <a:endParaRPr lang="en-CA" altLang="en-US" sz="2400" b="1" dirty="0" smtClean="0">
              <a:solidFill>
                <a:srgbClr val="000000"/>
              </a:solidFill>
              <a:latin typeface="Tahoma" pitchFamily="34" charset="0"/>
            </a:endParaRPr>
          </a:p>
        </p:txBody>
      </p:sp>
      <p:sp>
        <p:nvSpPr>
          <p:cNvPr id="11" name="Text Box 14"/>
          <p:cNvSpPr txBox="1">
            <a:spLocks noChangeArrowheads="1"/>
          </p:cNvSpPr>
          <p:nvPr/>
        </p:nvSpPr>
        <p:spPr bwMode="auto">
          <a:xfrm>
            <a:off x="257793" y="4343400"/>
            <a:ext cx="861060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CA" altLang="en-US" sz="1400" b="1" dirty="0">
              <a:latin typeface="Tahoma" pitchFamily="34" charset="0"/>
            </a:endParaRPr>
          </a:p>
          <a:p>
            <a:pPr algn="ctr" eaLnBrk="1" hangingPunct="1"/>
            <a:r>
              <a:rPr lang="en-CA" altLang="en-US" sz="1400" b="1" dirty="0" smtClean="0">
                <a:latin typeface="Tahoma" pitchFamily="34" charset="0"/>
              </a:rPr>
              <a:t>Updated: April 3, 2017</a:t>
            </a:r>
          </a:p>
          <a:p>
            <a:pPr algn="ctr" eaLnBrk="1" hangingPunct="1"/>
            <a:endParaRPr lang="en-CA" altLang="en-US" sz="1400" b="1" dirty="0">
              <a:latin typeface="Tahoma" pitchFamily="34" charset="0"/>
            </a:endParaRPr>
          </a:p>
          <a:p>
            <a:pPr algn="ctr" eaLnBrk="1" hangingPunct="1"/>
            <a:r>
              <a:rPr lang="en-CA" altLang="en-US" sz="1400" b="1" dirty="0" smtClean="0">
                <a:latin typeface="Tahoma" pitchFamily="34" charset="0"/>
              </a:rPr>
              <a:t>V.4.0</a:t>
            </a:r>
          </a:p>
          <a:p>
            <a:pPr algn="ctr" eaLnBrk="1" hangingPunct="1"/>
            <a:endParaRPr lang="en-CA" altLang="en-US" sz="1400" b="1" dirty="0">
              <a:latin typeface="Tahoma" pitchFamily="34" charset="0"/>
            </a:endParaRPr>
          </a:p>
        </p:txBody>
      </p:sp>
      <p:sp>
        <p:nvSpPr>
          <p:cNvPr id="12" name="Line 4"/>
          <p:cNvSpPr>
            <a:spLocks noChangeShapeType="1"/>
          </p:cNvSpPr>
          <p:nvPr/>
        </p:nvSpPr>
        <p:spPr bwMode="auto">
          <a:xfrm flipV="1">
            <a:off x="257793" y="3810000"/>
            <a:ext cx="86106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1026"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571533" y="498284"/>
            <a:ext cx="5983121" cy="2778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3541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eaLnBrk="1" hangingPunct="1"/>
            <a:r>
              <a:rPr lang="en-US" sz="2500" dirty="0" smtClean="0">
                <a:solidFill>
                  <a:schemeClr val="tx1"/>
                </a:solidFill>
                <a:latin typeface="Tahoma" panose="020B0604030504040204" pitchFamily="34" charset="0"/>
                <a:ea typeface="Tahoma" panose="020B0604030504040204" pitchFamily="34" charset="0"/>
                <a:cs typeface="Tahoma" panose="020B0604030504040204" pitchFamily="34" charset="0"/>
              </a:rPr>
              <a:t>Overview</a:t>
            </a:r>
            <a:endParaRPr lang="en-US"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Slide Number Placeholder 2"/>
          <p:cNvSpPr>
            <a:spLocks noGrp="1"/>
          </p:cNvSpPr>
          <p:nvPr>
            <p:ph type="sldNum" sz="quarter" idx="10"/>
          </p:nvPr>
        </p:nvSpPr>
        <p:spPr/>
        <p:txBody>
          <a:bodyPr/>
          <a:lstStyle/>
          <a:p>
            <a:fld id="{E739770F-1C1E-BD40-87E3-4BA2F89D59FF}" type="slidenum">
              <a:rPr lang="en-CA" sz="1400" smtClean="0"/>
              <a:pPr/>
              <a:t>4</a:t>
            </a:fld>
            <a:endParaRPr lang="en-CA" sz="1400" dirty="0"/>
          </a:p>
        </p:txBody>
      </p:sp>
      <p:sp>
        <p:nvSpPr>
          <p:cNvPr id="2" name="TextBox 1"/>
          <p:cNvSpPr txBox="1"/>
          <p:nvPr/>
        </p:nvSpPr>
        <p:spPr bwMode="auto">
          <a:xfrm>
            <a:off x="114300" y="1453783"/>
            <a:ext cx="8915400" cy="3847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spcAft>
                <a:spcPts val="1200"/>
              </a:spcAft>
              <a:buFont typeface="Arial" panose="020B0604020202020204" pitchFamily="34" charset="0"/>
              <a:buChar char="•"/>
            </a:pPr>
            <a:r>
              <a:rPr lang="en-CA" sz="1700" dirty="0"/>
              <a:t>December 2014: A comprehensive renewal of the 1995 Agreement on Internal Trade (AIT) was launched with the aim of strengthening and modernizing the Agreement.</a:t>
            </a:r>
          </a:p>
          <a:p>
            <a:pPr marL="742950" lvl="1" indent="-285750">
              <a:spcAft>
                <a:spcPts val="1200"/>
              </a:spcAft>
              <a:buFont typeface="Courier New" panose="02070309020205020404" pitchFamily="49" charset="0"/>
              <a:buChar char="o"/>
            </a:pPr>
            <a:r>
              <a:rPr lang="en-CA" sz="1700" dirty="0"/>
              <a:t>Under the direction of Canada’s Premiers and the federal government, Ontario’s Minister responsible for Internal Trade, Minister Brad Duguid chaired the negotiations.</a:t>
            </a:r>
          </a:p>
          <a:p>
            <a:pPr marL="285750" indent="-285750">
              <a:spcAft>
                <a:spcPts val="1200"/>
              </a:spcAft>
              <a:buFont typeface="Arial" panose="020B0604020202020204" pitchFamily="34" charset="0"/>
              <a:buChar char="•"/>
            </a:pPr>
            <a:r>
              <a:rPr lang="en-CA" sz="1700" dirty="0"/>
              <a:t>July 22, 2016: Premiers </a:t>
            </a:r>
            <a:r>
              <a:rPr lang="en-CA" sz="1700" dirty="0" smtClean="0"/>
              <a:t>announced that </a:t>
            </a:r>
            <a:r>
              <a:rPr lang="en-CA" sz="1700" dirty="0"/>
              <a:t>an agreement in principle had been reached.  Working with the federal government, Ministers responsible for Internal Trade were directed </a:t>
            </a:r>
            <a:r>
              <a:rPr lang="en-CA" sz="1700"/>
              <a:t>by </a:t>
            </a:r>
            <a:r>
              <a:rPr lang="en-CA" sz="1700" smtClean="0"/>
              <a:t>Premiers </a:t>
            </a:r>
            <a:r>
              <a:rPr lang="en-CA" sz="1700" dirty="0"/>
              <a:t>to finalize the remaining technical issues surrounding the Canadian Free Trade Agreement (CFTA). </a:t>
            </a:r>
          </a:p>
          <a:p>
            <a:pPr marL="285750" indent="-285750">
              <a:spcAft>
                <a:spcPts val="1200"/>
              </a:spcAft>
              <a:buFont typeface="Arial" panose="020B0604020202020204" pitchFamily="34" charset="0"/>
              <a:buChar char="•"/>
            </a:pPr>
            <a:r>
              <a:rPr lang="en-CA" sz="1700" dirty="0"/>
              <a:t>April 7, 2017: All federal, provincial, territorial governments formally announce the conclusion of the CFTA </a:t>
            </a:r>
            <a:r>
              <a:rPr lang="en-CA" sz="1700" dirty="0" smtClean="0"/>
              <a:t>negotiations. </a:t>
            </a:r>
            <a:r>
              <a:rPr lang="en-CA" sz="1700" dirty="0"/>
              <a:t>The text of the agreement is publicly released. </a:t>
            </a:r>
            <a:endParaRPr lang="en-CA" sz="1700" dirty="0" smtClean="0"/>
          </a:p>
          <a:p>
            <a:pPr marL="285750" indent="-285750">
              <a:spcAft>
                <a:spcPts val="1200"/>
              </a:spcAft>
              <a:buFont typeface="Arial" panose="020B0604020202020204" pitchFamily="34" charset="0"/>
              <a:buChar char="•"/>
            </a:pPr>
            <a:r>
              <a:rPr lang="en-CA" sz="1700" dirty="0" smtClean="0"/>
              <a:t>July </a:t>
            </a:r>
            <a:r>
              <a:rPr lang="en-CA" sz="1700" dirty="0"/>
              <a:t>1, 2017: The CFTA enters into force, replacing the AIT.</a:t>
            </a:r>
          </a:p>
        </p:txBody>
      </p:sp>
      <p:sp>
        <p:nvSpPr>
          <p:cNvPr id="8"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11"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61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eaLnBrk="1" hangingPunct="1"/>
            <a:r>
              <a:rPr lang="en-US" sz="2500" dirty="0" smtClean="0">
                <a:solidFill>
                  <a:schemeClr val="tx1"/>
                </a:solidFill>
                <a:latin typeface="Tahoma" panose="020B0604030504040204" pitchFamily="34" charset="0"/>
                <a:ea typeface="Tahoma" panose="020B0604030504040204" pitchFamily="34" charset="0"/>
                <a:cs typeface="Tahoma" panose="020B0604030504040204" pitchFamily="34" charset="0"/>
              </a:rPr>
              <a:t>The CFTA - Architecture and Principles </a:t>
            </a:r>
            <a:endParaRPr lang="en-US"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buFont typeface="Arial" panose="020B0604020202020204" pitchFamily="34" charset="0"/>
              <a:buChar char="•"/>
            </a:pPr>
            <a:endParaRPr lang="en-CA" dirty="0"/>
          </a:p>
          <a:p>
            <a:pPr marL="285750" indent="-285750">
              <a:buFont typeface="Arial" panose="020B0604020202020204" pitchFamily="34" charset="0"/>
              <a:buChar char="•"/>
            </a:pPr>
            <a:endParaRPr lang="en-CA" dirty="0" smtClean="0"/>
          </a:p>
          <a:p>
            <a:pPr marL="285750" indent="-285750">
              <a:buFont typeface="Arial" panose="020B0604020202020204" pitchFamily="34" charset="0"/>
              <a:buChar char="•"/>
            </a:pPr>
            <a:endParaRPr lang="en-CA" sz="1800" dirty="0" smtClean="0"/>
          </a:p>
        </p:txBody>
      </p:sp>
      <p:sp>
        <p:nvSpPr>
          <p:cNvPr id="10" name="TextBox 9"/>
          <p:cNvSpPr txBox="1"/>
          <p:nvPr/>
        </p:nvSpPr>
        <p:spPr bwMode="auto">
          <a:xfrm>
            <a:off x="170213" y="1312307"/>
            <a:ext cx="8803574" cy="4308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spcAft>
                <a:spcPts val="1200"/>
              </a:spcAft>
              <a:buFont typeface="Arial" panose="020B0604020202020204" pitchFamily="34" charset="0"/>
              <a:buChar char="•"/>
            </a:pPr>
            <a:r>
              <a:rPr lang="en-CA" sz="1600" dirty="0" smtClean="0"/>
              <a:t>The </a:t>
            </a:r>
            <a:r>
              <a:rPr lang="en-CA" sz="1600" dirty="0"/>
              <a:t>CFTA will </a:t>
            </a:r>
            <a:r>
              <a:rPr lang="en-CA" sz="1600" dirty="0" smtClean="0"/>
              <a:t>replace the </a:t>
            </a:r>
            <a:r>
              <a:rPr lang="en-CA" sz="1600" dirty="0"/>
              <a:t>existing AIT, </a:t>
            </a:r>
            <a:r>
              <a:rPr lang="en-CA" sz="1600" dirty="0" smtClean="0"/>
              <a:t>ushering in a </a:t>
            </a:r>
            <a:r>
              <a:rPr lang="en-CA" sz="1600" dirty="0"/>
              <a:t>more ambitious and comprehensive </a:t>
            </a:r>
            <a:r>
              <a:rPr lang="en-CA" sz="1600" dirty="0" smtClean="0"/>
              <a:t>Agreement</a:t>
            </a:r>
            <a:r>
              <a:rPr lang="en-CA" sz="1600" dirty="0"/>
              <a:t>. </a:t>
            </a:r>
            <a:endParaRPr lang="en-CA" sz="1600" dirty="0" smtClean="0"/>
          </a:p>
          <a:p>
            <a:pPr marL="285750" indent="-285750">
              <a:spcAft>
                <a:spcPts val="1200"/>
              </a:spcAft>
              <a:buFont typeface="Arial" panose="020B0604020202020204" pitchFamily="34" charset="0"/>
              <a:buChar char="•"/>
            </a:pPr>
            <a:r>
              <a:rPr lang="en-CA" sz="1600" dirty="0" smtClean="0"/>
              <a:t>The </a:t>
            </a:r>
            <a:r>
              <a:rPr lang="en-CA" sz="1600" dirty="0"/>
              <a:t>CFTA will cover </a:t>
            </a:r>
            <a:r>
              <a:rPr lang="en-CA" sz="1600" dirty="0" smtClean="0"/>
              <a:t>nearly every sector of the Canadian economy, whereas the AIT’s structure limited coverage to certain sectors or industries.</a:t>
            </a:r>
          </a:p>
          <a:p>
            <a:pPr marL="285750" indent="-285750">
              <a:spcAft>
                <a:spcPts val="1200"/>
              </a:spcAft>
              <a:buFont typeface="Arial" panose="020B0604020202020204" pitchFamily="34" charset="0"/>
              <a:buChar char="•"/>
            </a:pPr>
            <a:r>
              <a:rPr lang="en-CA" sz="1600" dirty="0" smtClean="0"/>
              <a:t>The CFTA will increase transparency by subjecting all </a:t>
            </a:r>
            <a:r>
              <a:rPr lang="en-CA" sz="1600" dirty="0"/>
              <a:t>government measures (e.g. laws, regulations, policies) </a:t>
            </a:r>
            <a:r>
              <a:rPr lang="en-CA" sz="1600" dirty="0" smtClean="0"/>
              <a:t>to </a:t>
            </a:r>
            <a:r>
              <a:rPr lang="en-CA" sz="1600" dirty="0"/>
              <a:t>the Agreement’s </a:t>
            </a:r>
            <a:r>
              <a:rPr lang="en-CA" sz="1600" dirty="0" smtClean="0"/>
              <a:t>rules, </a:t>
            </a:r>
            <a:r>
              <a:rPr lang="en-CA" sz="1600" dirty="0"/>
              <a:t>unless </a:t>
            </a:r>
            <a:r>
              <a:rPr lang="en-CA" sz="1600" dirty="0" smtClean="0"/>
              <a:t>they fall under one of the Agreement’s general or party-specific exceptions.  </a:t>
            </a:r>
            <a:endParaRPr lang="en-CA" sz="1600" dirty="0"/>
          </a:p>
          <a:p>
            <a:pPr marL="285750" indent="-285750">
              <a:spcAft>
                <a:spcPts val="1200"/>
              </a:spcAft>
              <a:buFont typeface="Arial" panose="020B0604020202020204" pitchFamily="34" charset="0"/>
              <a:buChar char="•"/>
            </a:pPr>
            <a:r>
              <a:rPr lang="en-CA" sz="1600" dirty="0" smtClean="0"/>
              <a:t>The CFTA will better align domestic trade commitments with those in Canada’s international agreements, such as the Canada-EU Comprehensive and Economic Trade Agreement (CETA).</a:t>
            </a:r>
          </a:p>
          <a:p>
            <a:pPr marL="800100" lvl="1" indent="-342900" eaLnBrk="0" hangingPunct="0">
              <a:spcBef>
                <a:spcPts val="0"/>
              </a:spcBef>
              <a:spcAft>
                <a:spcPts val="1200"/>
              </a:spcAft>
              <a:buClr>
                <a:schemeClr val="tx1">
                  <a:lumMod val="75000"/>
                  <a:lumOff val="25000"/>
                </a:schemeClr>
              </a:buClr>
              <a:buSzPct val="100000"/>
              <a:buFont typeface="Courier New" panose="02070309020205020404" pitchFamily="49" charset="0"/>
              <a:buChar char="o"/>
            </a:pPr>
            <a:r>
              <a:rPr lang="en-GB" sz="1600" dirty="0"/>
              <a:t>At its core, the CFTA prohibits discriminating among goods, services, </a:t>
            </a:r>
            <a:r>
              <a:rPr lang="en-GB" sz="1600" dirty="0" smtClean="0"/>
              <a:t>workers and investments based </a:t>
            </a:r>
            <a:r>
              <a:rPr lang="en-GB" sz="1600" dirty="0"/>
              <a:t>on their province or territory of origin. </a:t>
            </a:r>
          </a:p>
          <a:p>
            <a:pPr marL="742950" lvl="1" indent="-285750">
              <a:spcAft>
                <a:spcPts val="1200"/>
              </a:spcAft>
              <a:buFont typeface="Courier New" panose="02070309020205020404" pitchFamily="49" charset="0"/>
              <a:buChar char="o"/>
            </a:pPr>
            <a:r>
              <a:rPr lang="en-CA" sz="1600" dirty="0" smtClean="0"/>
              <a:t>Canadian </a:t>
            </a:r>
            <a:r>
              <a:rPr lang="en-CA" sz="1600" dirty="0"/>
              <a:t>businesses will </a:t>
            </a:r>
            <a:r>
              <a:rPr lang="en-CA" sz="1600" dirty="0" smtClean="0"/>
              <a:t>compete </a:t>
            </a:r>
            <a:r>
              <a:rPr lang="en-CA" sz="1600" dirty="0"/>
              <a:t>on an equal footing with </a:t>
            </a:r>
            <a:r>
              <a:rPr lang="en-CA" sz="1600" dirty="0" smtClean="0"/>
              <a:t>the foreign nationals and </a:t>
            </a:r>
            <a:r>
              <a:rPr lang="en-CA" sz="1600" dirty="0"/>
              <a:t>businesses of Canada’s international trade </a:t>
            </a:r>
            <a:r>
              <a:rPr lang="en-CA" sz="1600" dirty="0" smtClean="0"/>
              <a:t>partners within the domestic market. </a:t>
            </a:r>
            <a:endParaRPr lang="en-CA" sz="1600" dirty="0"/>
          </a:p>
        </p:txBody>
      </p:sp>
      <p:sp>
        <p:nvSpPr>
          <p:cNvPr id="15" name="Slide Number Placeholder 2"/>
          <p:cNvSpPr>
            <a:spLocks noGrp="1"/>
          </p:cNvSpPr>
          <p:nvPr>
            <p:ph type="sldNum" sz="quarter" idx="10"/>
          </p:nvPr>
        </p:nvSpPr>
        <p:spPr>
          <a:xfrm>
            <a:off x="8382000" y="6400800"/>
            <a:ext cx="457200" cy="228600"/>
          </a:xfrm>
        </p:spPr>
        <p:txBody>
          <a:bodyPr/>
          <a:lstStyle/>
          <a:p>
            <a:fld id="{E739770F-1C1E-BD40-87E3-4BA2F89D59FF}" type="slidenum">
              <a:rPr lang="en-CA" sz="1400" smtClean="0"/>
              <a:pPr/>
              <a:t>5</a:t>
            </a:fld>
            <a:endParaRPr lang="en-CA" sz="1400" dirty="0"/>
          </a:p>
        </p:txBody>
      </p:sp>
      <p:pic>
        <p:nvPicPr>
          <p:cNvPr id="16"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7"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4008492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eaLnBrk="1" hangingPunct="1"/>
            <a:r>
              <a:rPr lang="en-US" sz="2500" dirty="0" smtClean="0">
                <a:solidFill>
                  <a:schemeClr val="tx1"/>
                </a:solidFill>
                <a:latin typeface="Tahoma" panose="020B0604030504040204" pitchFamily="34" charset="0"/>
                <a:ea typeface="Tahoma" panose="020B0604030504040204" pitchFamily="34" charset="0"/>
                <a:cs typeface="Tahoma" panose="020B0604030504040204" pitchFamily="34" charset="0"/>
              </a:rPr>
              <a:t>Modernized Trade Rules under the CFTA</a:t>
            </a:r>
            <a:endParaRPr lang="en-US"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buFont typeface="Arial" panose="020B0604020202020204" pitchFamily="34" charset="0"/>
              <a:buChar char="•"/>
            </a:pPr>
            <a:endParaRPr lang="en-CA" dirty="0"/>
          </a:p>
          <a:p>
            <a:pPr marL="285750" indent="-285750">
              <a:buFont typeface="Arial" panose="020B0604020202020204" pitchFamily="34" charset="0"/>
              <a:buChar char="•"/>
            </a:pPr>
            <a:endParaRPr lang="en-CA" dirty="0" smtClean="0"/>
          </a:p>
          <a:p>
            <a:pPr marL="285750" indent="-285750">
              <a:buFont typeface="Arial" panose="020B0604020202020204" pitchFamily="34" charset="0"/>
              <a:buChar char="•"/>
            </a:pPr>
            <a:endParaRPr lang="en-CA" sz="1800" dirty="0" smtClean="0"/>
          </a:p>
        </p:txBody>
      </p:sp>
      <p:sp>
        <p:nvSpPr>
          <p:cNvPr id="8" name="TextBox 7"/>
          <p:cNvSpPr txBox="1"/>
          <p:nvPr/>
        </p:nvSpPr>
        <p:spPr bwMode="auto">
          <a:xfrm>
            <a:off x="152401" y="1114455"/>
            <a:ext cx="8839199" cy="473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eaLnBrk="0" hangingPunct="0">
              <a:spcBef>
                <a:spcPts val="0"/>
              </a:spcBef>
              <a:spcAft>
                <a:spcPts val="1200"/>
              </a:spcAft>
              <a:buClr>
                <a:schemeClr val="tx1">
                  <a:lumMod val="75000"/>
                  <a:lumOff val="25000"/>
                </a:schemeClr>
              </a:buClr>
              <a:buSzPct val="100000"/>
            </a:pPr>
            <a:r>
              <a:rPr lang="en-CA" sz="1600" dirty="0" smtClean="0">
                <a:latin typeface="+mn-lt"/>
              </a:rPr>
              <a:t>The </a:t>
            </a:r>
            <a:r>
              <a:rPr lang="en-CA" sz="1600" dirty="0">
                <a:latin typeface="+mn-lt"/>
              </a:rPr>
              <a:t>CFTA introduces </a:t>
            </a:r>
            <a:r>
              <a:rPr lang="en-CA" sz="1600" dirty="0" smtClean="0">
                <a:latin typeface="+mn-lt"/>
              </a:rPr>
              <a:t>a comprehensive internal </a:t>
            </a:r>
            <a:r>
              <a:rPr lang="en-CA" sz="1600" dirty="0">
                <a:latin typeface="+mn-lt"/>
              </a:rPr>
              <a:t>trade framework that will enhance </a:t>
            </a:r>
            <a:r>
              <a:rPr lang="en-CA" sz="1600" dirty="0" smtClean="0">
                <a:latin typeface="+mn-lt"/>
              </a:rPr>
              <a:t>trade within </a:t>
            </a:r>
            <a:r>
              <a:rPr lang="en-CA" sz="1600" dirty="0">
                <a:latin typeface="+mn-lt"/>
              </a:rPr>
              <a:t>Canada</a:t>
            </a:r>
            <a:r>
              <a:rPr lang="en-CA" sz="1600" dirty="0" smtClean="0">
                <a:latin typeface="+mn-lt"/>
              </a:rPr>
              <a:t>.</a:t>
            </a:r>
          </a:p>
          <a:p>
            <a:pPr marL="285750" lvl="0" indent="-285750">
              <a:buFont typeface="Arial" panose="020B0604020202020204" pitchFamily="34" charset="0"/>
              <a:buChar char="•"/>
            </a:pPr>
            <a:r>
              <a:rPr lang="en-CA" sz="1600" b="1" dirty="0">
                <a:latin typeface="+mn-lt"/>
              </a:rPr>
              <a:t>Non-Discrimination: </a:t>
            </a:r>
            <a:r>
              <a:rPr lang="en-US" sz="1600" dirty="0">
                <a:latin typeface="+mn-lt"/>
              </a:rPr>
              <a:t>All goods, services, workers and investments from anywhere in </a:t>
            </a:r>
            <a:r>
              <a:rPr lang="en-US" sz="1600" dirty="0" smtClean="0">
                <a:latin typeface="+mn-lt"/>
              </a:rPr>
              <a:t>Canada </a:t>
            </a:r>
            <a:r>
              <a:rPr lang="en-US" sz="1600" dirty="0">
                <a:latin typeface="+mn-lt"/>
              </a:rPr>
              <a:t>must be provided with the same non-discriminatory treatment across the country.  </a:t>
            </a:r>
            <a:r>
              <a:rPr lang="en-US" sz="1600" dirty="0" smtClean="0">
                <a:latin typeface="+mn-lt"/>
              </a:rPr>
              <a:t>This </a:t>
            </a:r>
            <a:r>
              <a:rPr lang="en-US" sz="1600" dirty="0">
                <a:latin typeface="+mn-lt"/>
              </a:rPr>
              <a:t>obligation applies equally to new goods and services as industries continue to evolve (for example, new </a:t>
            </a:r>
            <a:r>
              <a:rPr lang="en-US" sz="1600" dirty="0" smtClean="0">
                <a:latin typeface="+mn-lt"/>
              </a:rPr>
              <a:t>technology emerging </a:t>
            </a:r>
            <a:r>
              <a:rPr lang="en-US" sz="1600" dirty="0">
                <a:latin typeface="+mn-lt"/>
              </a:rPr>
              <a:t>in the green energy sector</a:t>
            </a:r>
            <a:r>
              <a:rPr lang="en-US" sz="1600" dirty="0" smtClean="0">
                <a:latin typeface="+mn-lt"/>
              </a:rPr>
              <a:t>).</a:t>
            </a:r>
          </a:p>
          <a:p>
            <a:pPr marL="285750" lvl="0" indent="-285750">
              <a:buFont typeface="Arial" panose="020B0604020202020204" pitchFamily="34" charset="0"/>
              <a:buChar char="•"/>
            </a:pPr>
            <a:endParaRPr lang="en-CA" sz="1600" dirty="0">
              <a:latin typeface="+mn-lt"/>
            </a:endParaRPr>
          </a:p>
          <a:p>
            <a:pPr marL="342900" indent="-342900" eaLnBrk="0" hangingPunct="0">
              <a:spcBef>
                <a:spcPts val="0"/>
              </a:spcBef>
              <a:spcAft>
                <a:spcPts val="1200"/>
              </a:spcAft>
              <a:buClr>
                <a:schemeClr val="tx1">
                  <a:lumMod val="75000"/>
                  <a:lumOff val="25000"/>
                </a:schemeClr>
              </a:buClr>
              <a:buSzPct val="100000"/>
              <a:buFont typeface="Arial" panose="020B0604020202020204" pitchFamily="34" charset="0"/>
              <a:buChar char="•"/>
            </a:pPr>
            <a:r>
              <a:rPr lang="en-CA" sz="1600" b="1" dirty="0" smtClean="0">
                <a:latin typeface="+mn-lt"/>
              </a:rPr>
              <a:t>Free </a:t>
            </a:r>
            <a:r>
              <a:rPr lang="en-CA" sz="1600" b="1" dirty="0">
                <a:latin typeface="+mn-lt"/>
              </a:rPr>
              <a:t>Flow of Goods: </a:t>
            </a:r>
            <a:r>
              <a:rPr lang="en-CA" sz="1600" dirty="0">
                <a:latin typeface="+mn-lt"/>
              </a:rPr>
              <a:t>Rules ensure that </a:t>
            </a:r>
            <a:r>
              <a:rPr lang="en-CA" sz="1600" dirty="0" smtClean="0">
                <a:latin typeface="+mn-lt"/>
              </a:rPr>
              <a:t>technical regulations do not create unnecessary obstacles to trade.</a:t>
            </a:r>
            <a:r>
              <a:rPr lang="en-CA" sz="1600" dirty="0">
                <a:latin typeface="+mn-lt"/>
              </a:rPr>
              <a:t> </a:t>
            </a:r>
            <a:r>
              <a:rPr lang="en-CA" sz="1600" dirty="0" smtClean="0">
                <a:latin typeface="+mn-lt"/>
              </a:rPr>
              <a:t> </a:t>
            </a:r>
            <a:r>
              <a:rPr lang="en-US" sz="1600" dirty="0" smtClean="0">
                <a:latin typeface="+mn-lt"/>
              </a:rPr>
              <a:t>Governments </a:t>
            </a:r>
            <a:r>
              <a:rPr lang="en-US" sz="1600" dirty="0">
                <a:latin typeface="+mn-lt"/>
              </a:rPr>
              <a:t>may </a:t>
            </a:r>
            <a:r>
              <a:rPr lang="en-US" sz="1600" dirty="0" smtClean="0">
                <a:latin typeface="+mn-lt"/>
              </a:rPr>
              <a:t>also continue </a:t>
            </a:r>
            <a:r>
              <a:rPr lang="en-US" sz="1600" dirty="0">
                <a:latin typeface="+mn-lt"/>
              </a:rPr>
              <a:t>to adopt measures to protect food safety and human, animal and plant </a:t>
            </a:r>
            <a:r>
              <a:rPr lang="en-US" sz="1600" dirty="0" smtClean="0">
                <a:latin typeface="+mn-lt"/>
              </a:rPr>
              <a:t>life or health, </a:t>
            </a:r>
            <a:r>
              <a:rPr lang="en-US" sz="1600" dirty="0">
                <a:latin typeface="+mn-lt"/>
              </a:rPr>
              <a:t>while preserving the highest health and safety standards for Canadians. </a:t>
            </a:r>
            <a:endParaRPr lang="en-CA" sz="1600" dirty="0" smtClean="0">
              <a:latin typeface="+mn-lt"/>
            </a:endParaRPr>
          </a:p>
          <a:p>
            <a:pPr marL="342900" lvl="1" indent="-342900" eaLnBrk="0" hangingPunct="0">
              <a:spcBef>
                <a:spcPts val="0"/>
              </a:spcBef>
              <a:spcAft>
                <a:spcPts val="1200"/>
              </a:spcAft>
              <a:buClr>
                <a:schemeClr val="tx1">
                  <a:lumMod val="75000"/>
                  <a:lumOff val="25000"/>
                </a:schemeClr>
              </a:buClr>
              <a:buSzPct val="100000"/>
              <a:buFont typeface="Arial" panose="020B0604020202020204" pitchFamily="34" charset="0"/>
              <a:buChar char="•"/>
            </a:pPr>
            <a:r>
              <a:rPr lang="en-US" sz="1600" b="1" dirty="0" smtClean="0">
                <a:latin typeface="+mn-lt"/>
              </a:rPr>
              <a:t>Open </a:t>
            </a:r>
            <a:r>
              <a:rPr lang="en-US" sz="1600" b="1" dirty="0">
                <a:latin typeface="+mn-lt"/>
              </a:rPr>
              <a:t>Markets for Services: </a:t>
            </a:r>
            <a:r>
              <a:rPr lang="en-US" sz="1600" dirty="0">
                <a:latin typeface="+mn-lt"/>
              </a:rPr>
              <a:t>Canadian service </a:t>
            </a:r>
            <a:r>
              <a:rPr lang="en-US" sz="1600" dirty="0" smtClean="0">
                <a:latin typeface="+mn-lt"/>
              </a:rPr>
              <a:t>providers, such as engineering </a:t>
            </a:r>
            <a:r>
              <a:rPr lang="en-US" sz="1600" dirty="0">
                <a:latin typeface="+mn-lt"/>
              </a:rPr>
              <a:t>and construction </a:t>
            </a:r>
            <a:r>
              <a:rPr lang="en-US" sz="1600" dirty="0" smtClean="0">
                <a:latin typeface="+mn-lt"/>
              </a:rPr>
              <a:t>firms, will </a:t>
            </a:r>
            <a:r>
              <a:rPr lang="en-US" sz="1600" dirty="0">
                <a:latin typeface="+mn-lt"/>
              </a:rPr>
              <a:t>not face discriminatory licensing or residency requirements or other restrictions that would impact their ability to provide services </a:t>
            </a:r>
            <a:r>
              <a:rPr lang="en-US" sz="1600" dirty="0" smtClean="0">
                <a:latin typeface="+mn-lt"/>
              </a:rPr>
              <a:t>across Canada (e.g. limits </a:t>
            </a:r>
            <a:r>
              <a:rPr lang="en-US" sz="1600" dirty="0">
                <a:latin typeface="+mn-lt"/>
              </a:rPr>
              <a:t>on the number of service </a:t>
            </a:r>
            <a:r>
              <a:rPr lang="en-US" sz="1600" dirty="0" smtClean="0">
                <a:latin typeface="+mn-lt"/>
              </a:rPr>
              <a:t>suppliers that may operate in a province or territory).</a:t>
            </a:r>
            <a:endParaRPr lang="en-CA" sz="1600" dirty="0">
              <a:latin typeface="+mn-lt"/>
            </a:endParaRPr>
          </a:p>
          <a:p>
            <a:pPr marL="800100" lvl="1" indent="-342900" eaLnBrk="0" hangingPunct="0">
              <a:spcBef>
                <a:spcPts val="0"/>
              </a:spcBef>
              <a:spcAft>
                <a:spcPts val="1200"/>
              </a:spcAft>
              <a:buClr>
                <a:schemeClr val="tx1">
                  <a:lumMod val="75000"/>
                  <a:lumOff val="25000"/>
                </a:schemeClr>
              </a:buClr>
              <a:buSzPct val="100000"/>
              <a:buFont typeface="Courier New" panose="02070309020205020404" pitchFamily="49" charset="0"/>
              <a:buChar char="o"/>
            </a:pPr>
            <a:r>
              <a:rPr lang="en-CA" sz="1600" dirty="0">
                <a:latin typeface="+mn-lt"/>
              </a:rPr>
              <a:t>Government licensing and qualification requirements across Canada will be governed by rules ensuring transparency, timeliness, and impartiality.</a:t>
            </a:r>
          </a:p>
        </p:txBody>
      </p:sp>
      <p:sp>
        <p:nvSpPr>
          <p:cNvPr id="13" name="Slide Number Placeholder 2"/>
          <p:cNvSpPr>
            <a:spLocks noGrp="1"/>
          </p:cNvSpPr>
          <p:nvPr>
            <p:ph type="sldNum" sz="quarter" idx="10"/>
          </p:nvPr>
        </p:nvSpPr>
        <p:spPr>
          <a:xfrm>
            <a:off x="8382000" y="6400800"/>
            <a:ext cx="457200" cy="228600"/>
          </a:xfrm>
        </p:spPr>
        <p:txBody>
          <a:bodyPr/>
          <a:lstStyle/>
          <a:p>
            <a:fld id="{E739770F-1C1E-BD40-87E3-4BA2F89D59FF}" type="slidenum">
              <a:rPr lang="en-CA" sz="1400" smtClean="0"/>
              <a:pPr/>
              <a:t>6</a:t>
            </a:fld>
            <a:endParaRPr lang="en-CA" sz="1400" dirty="0"/>
          </a:p>
        </p:txBody>
      </p:sp>
      <p:pic>
        <p:nvPicPr>
          <p:cNvPr id="14"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5"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1672487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eaLnBrk="1" hangingPunct="1"/>
            <a:r>
              <a:rPr lang="en-US" sz="2500" dirty="0" smtClean="0">
                <a:solidFill>
                  <a:schemeClr val="tx1"/>
                </a:solidFill>
                <a:latin typeface="Tahoma" panose="020B0604030504040204" pitchFamily="34" charset="0"/>
                <a:ea typeface="Tahoma" panose="020B0604030504040204" pitchFamily="34" charset="0"/>
                <a:cs typeface="Tahoma" panose="020B0604030504040204" pitchFamily="34" charset="0"/>
              </a:rPr>
              <a:t>Modernized Trade Rules under the CFTA</a:t>
            </a:r>
            <a:endParaRPr lang="en-US"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buFont typeface="Arial" panose="020B0604020202020204" pitchFamily="34" charset="0"/>
              <a:buChar char="•"/>
            </a:pPr>
            <a:endParaRPr lang="en-CA" dirty="0"/>
          </a:p>
          <a:p>
            <a:pPr marL="285750" indent="-285750">
              <a:buFont typeface="Arial" panose="020B0604020202020204" pitchFamily="34" charset="0"/>
              <a:buChar char="•"/>
            </a:pPr>
            <a:endParaRPr lang="en-CA" dirty="0" smtClean="0"/>
          </a:p>
          <a:p>
            <a:pPr marL="285750" indent="-285750">
              <a:buFont typeface="Arial" panose="020B0604020202020204" pitchFamily="34" charset="0"/>
              <a:buChar char="•"/>
            </a:pPr>
            <a:endParaRPr lang="en-CA" sz="1800" dirty="0" smtClean="0"/>
          </a:p>
        </p:txBody>
      </p:sp>
      <p:sp>
        <p:nvSpPr>
          <p:cNvPr id="8" name="TextBox 7"/>
          <p:cNvSpPr txBox="1"/>
          <p:nvPr/>
        </p:nvSpPr>
        <p:spPr bwMode="auto">
          <a:xfrm>
            <a:off x="152400" y="889368"/>
            <a:ext cx="8839199" cy="5878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spcAft>
                <a:spcPts val="1200"/>
              </a:spcAft>
              <a:buFont typeface="Arial" panose="020B0604020202020204" pitchFamily="34" charset="0"/>
              <a:buChar char="•"/>
            </a:pPr>
            <a:r>
              <a:rPr lang="en-CA" sz="1700" b="1" dirty="0" smtClean="0">
                <a:latin typeface="+mn-lt"/>
              </a:rPr>
              <a:t>Investment </a:t>
            </a:r>
            <a:r>
              <a:rPr lang="en-CA" sz="1700" b="1" dirty="0">
                <a:latin typeface="+mn-lt"/>
              </a:rPr>
              <a:t>Protections</a:t>
            </a:r>
            <a:r>
              <a:rPr lang="en-CA" sz="1700" dirty="0">
                <a:latin typeface="+mn-lt"/>
              </a:rPr>
              <a:t>: </a:t>
            </a:r>
            <a:r>
              <a:rPr lang="en-CA" sz="1700" dirty="0" smtClean="0">
                <a:latin typeface="+mn-lt"/>
              </a:rPr>
              <a:t> Rules ensure that investors will not be barred or restricted from investing in another jurisdiction. This will enable </a:t>
            </a:r>
            <a:r>
              <a:rPr lang="en-CA" sz="1700" dirty="0">
                <a:latin typeface="+mn-lt"/>
              </a:rPr>
              <a:t>investors to more freely seek </a:t>
            </a:r>
            <a:r>
              <a:rPr lang="en-CA" sz="1700" dirty="0" smtClean="0">
                <a:latin typeface="+mn-lt"/>
              </a:rPr>
              <a:t>economic </a:t>
            </a:r>
            <a:r>
              <a:rPr lang="en-CA" sz="1700" dirty="0">
                <a:latin typeface="+mn-lt"/>
              </a:rPr>
              <a:t>opportunities across the country. </a:t>
            </a:r>
            <a:endParaRPr lang="en-CA" sz="1700" b="1" dirty="0">
              <a:latin typeface="+mn-lt"/>
            </a:endParaRPr>
          </a:p>
          <a:p>
            <a:pPr marL="285750" indent="-285750">
              <a:spcAft>
                <a:spcPts val="1200"/>
              </a:spcAft>
              <a:buFont typeface="Arial" panose="020B0604020202020204" pitchFamily="34" charset="0"/>
              <a:buChar char="•"/>
            </a:pPr>
            <a:r>
              <a:rPr lang="en-CA" sz="1700" b="1" dirty="0">
                <a:latin typeface="+mn-lt"/>
              </a:rPr>
              <a:t>Monopolies and Government </a:t>
            </a:r>
            <a:r>
              <a:rPr lang="en-CA" sz="1700" b="1" dirty="0" smtClean="0">
                <a:latin typeface="+mn-lt"/>
              </a:rPr>
              <a:t>Enterprises: </a:t>
            </a:r>
            <a:r>
              <a:rPr lang="en-US" sz="1700" dirty="0" smtClean="0">
                <a:latin typeface="+mn-lt"/>
              </a:rPr>
              <a:t>When monopolies </a:t>
            </a:r>
            <a:r>
              <a:rPr lang="en-US" sz="1700" dirty="0">
                <a:latin typeface="+mn-lt"/>
              </a:rPr>
              <a:t>and government enterprises are </a:t>
            </a:r>
            <a:r>
              <a:rPr lang="en-US" sz="1700" dirty="0" smtClean="0">
                <a:latin typeface="+mn-lt"/>
              </a:rPr>
              <a:t>undertaking commercial </a:t>
            </a:r>
            <a:r>
              <a:rPr lang="en-US" sz="1700" dirty="0">
                <a:latin typeface="+mn-lt"/>
              </a:rPr>
              <a:t>activities </a:t>
            </a:r>
            <a:r>
              <a:rPr lang="en-US" sz="1700" dirty="0" smtClean="0">
                <a:latin typeface="+mn-lt"/>
              </a:rPr>
              <a:t>in Canada, they </a:t>
            </a:r>
            <a:r>
              <a:rPr lang="en-US" sz="1700" dirty="0">
                <a:latin typeface="+mn-lt"/>
              </a:rPr>
              <a:t>must provide non-discriminatory treatment and act solely in accordance with commercial considerations in their purchase or sale of a good or </a:t>
            </a:r>
            <a:r>
              <a:rPr lang="en-US" sz="1700" dirty="0" smtClean="0">
                <a:latin typeface="+mn-lt"/>
              </a:rPr>
              <a:t>service, or </a:t>
            </a:r>
            <a:r>
              <a:rPr lang="en-US" sz="1700" dirty="0">
                <a:latin typeface="+mn-lt"/>
              </a:rPr>
              <a:t>their treatment of investors. </a:t>
            </a:r>
            <a:endParaRPr lang="en-CA" sz="1700" dirty="0">
              <a:latin typeface="+mn-lt"/>
            </a:endParaRPr>
          </a:p>
          <a:p>
            <a:pPr marL="285750" indent="-285750">
              <a:spcAft>
                <a:spcPts val="1200"/>
              </a:spcAft>
              <a:buFont typeface="Arial" panose="020B0604020202020204" pitchFamily="34" charset="0"/>
              <a:buChar char="•"/>
            </a:pPr>
            <a:r>
              <a:rPr lang="en-CA" sz="1700" b="1" dirty="0" smtClean="0">
                <a:latin typeface="+mn-lt"/>
              </a:rPr>
              <a:t>Government </a:t>
            </a:r>
            <a:r>
              <a:rPr lang="en-CA" sz="1700" b="1" dirty="0">
                <a:latin typeface="+mn-lt"/>
              </a:rPr>
              <a:t>Procurement: </a:t>
            </a:r>
            <a:r>
              <a:rPr lang="en-CA" sz="1700" dirty="0" smtClean="0">
                <a:latin typeface="+mn-lt"/>
              </a:rPr>
              <a:t>Rules ensure a </a:t>
            </a:r>
            <a:r>
              <a:rPr lang="en-CA" sz="1700" dirty="0">
                <a:latin typeface="+mn-lt"/>
              </a:rPr>
              <a:t>level playing field for companies operating across </a:t>
            </a:r>
            <a:r>
              <a:rPr lang="en-CA" sz="1700" dirty="0" smtClean="0">
                <a:latin typeface="+mn-lt"/>
              </a:rPr>
              <a:t>Canada. </a:t>
            </a:r>
            <a:endParaRPr lang="en-CA" sz="1700" dirty="0">
              <a:latin typeface="+mn-lt"/>
            </a:endParaRPr>
          </a:p>
          <a:p>
            <a:pPr marL="742950" lvl="1" indent="-285750">
              <a:spcAft>
                <a:spcPts val="1200"/>
              </a:spcAft>
              <a:buFont typeface="Courier New" panose="02070309020205020404" pitchFamily="49" charset="0"/>
              <a:buChar char="o"/>
            </a:pPr>
            <a:r>
              <a:rPr lang="en-CA" sz="1700" dirty="0">
                <a:latin typeface="+mn-lt"/>
              </a:rPr>
              <a:t>Open procurement will be subject to dispute mechanisms that allow individual suppliers to challenge contested bids. These mechanisms will be in place for all federal, provincial and territorial governments.</a:t>
            </a:r>
          </a:p>
          <a:p>
            <a:pPr marL="742950" lvl="1" indent="-285750">
              <a:spcAft>
                <a:spcPts val="1200"/>
              </a:spcAft>
              <a:buFont typeface="Courier New" panose="02070309020205020404" pitchFamily="49" charset="0"/>
              <a:buChar char="o"/>
            </a:pPr>
            <a:r>
              <a:rPr lang="en-CA" sz="1700" dirty="0">
                <a:latin typeface="+mn-lt"/>
              </a:rPr>
              <a:t>Governments will cooperate to implement a single electronic portal, which will make it easier for Canadian businesses, especially </a:t>
            </a:r>
            <a:r>
              <a:rPr lang="en-CA" sz="1700" dirty="0" smtClean="0">
                <a:latin typeface="+mn-lt"/>
              </a:rPr>
              <a:t>small </a:t>
            </a:r>
            <a:r>
              <a:rPr lang="en-CA" sz="1700" dirty="0">
                <a:latin typeface="+mn-lt"/>
              </a:rPr>
              <a:t>and medium-sized companies, to find procurement opportunities across the country.</a:t>
            </a:r>
          </a:p>
          <a:p>
            <a:pPr marL="285750" indent="-285750">
              <a:spcBef>
                <a:spcPts val="0"/>
              </a:spcBef>
              <a:spcAft>
                <a:spcPts val="1200"/>
              </a:spcAft>
              <a:buFont typeface="Arial" panose="020B0604020202020204" pitchFamily="34" charset="0"/>
              <a:buChar char="•"/>
            </a:pPr>
            <a:endParaRPr lang="en-CA" sz="1700" dirty="0">
              <a:latin typeface="+mn-lt"/>
            </a:endParaRPr>
          </a:p>
          <a:p>
            <a:pPr marL="742950" lvl="1" indent="-285750">
              <a:spcAft>
                <a:spcPts val="1200"/>
              </a:spcAft>
              <a:buFont typeface="Courier New" panose="02070309020205020404" pitchFamily="49" charset="0"/>
              <a:buChar char="o"/>
            </a:pPr>
            <a:endParaRPr lang="en-CA" sz="1700" dirty="0">
              <a:latin typeface="+mn-lt"/>
            </a:endParaRPr>
          </a:p>
          <a:p>
            <a:pPr marL="285750" indent="-285750">
              <a:spcBef>
                <a:spcPts val="0"/>
              </a:spcBef>
              <a:spcAft>
                <a:spcPts val="1200"/>
              </a:spcAft>
              <a:buFont typeface="Arial" panose="020B0604020202020204" pitchFamily="34" charset="0"/>
              <a:buChar char="•"/>
            </a:pPr>
            <a:endParaRPr lang="en-CA" sz="1700" dirty="0" smtClean="0">
              <a:latin typeface="+mn-lt"/>
            </a:endParaRPr>
          </a:p>
        </p:txBody>
      </p:sp>
      <p:sp>
        <p:nvSpPr>
          <p:cNvPr id="12" name="Slide Number Placeholder 2"/>
          <p:cNvSpPr>
            <a:spLocks noGrp="1"/>
          </p:cNvSpPr>
          <p:nvPr>
            <p:ph type="sldNum" sz="quarter" idx="10"/>
          </p:nvPr>
        </p:nvSpPr>
        <p:spPr>
          <a:xfrm>
            <a:off x="8382000" y="6400800"/>
            <a:ext cx="457200" cy="228600"/>
          </a:xfrm>
        </p:spPr>
        <p:txBody>
          <a:bodyPr/>
          <a:lstStyle/>
          <a:p>
            <a:fld id="{E739770F-1C1E-BD40-87E3-4BA2F89D59FF}" type="slidenum">
              <a:rPr lang="en-CA" sz="1400" smtClean="0"/>
              <a:pPr/>
              <a:t>7</a:t>
            </a:fld>
            <a:endParaRPr lang="en-CA" sz="1400" dirty="0"/>
          </a:p>
        </p:txBody>
      </p:sp>
      <p:pic>
        <p:nvPicPr>
          <p:cNvPr id="13"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4"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3485292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eaLnBrk="1" hangingPunct="1"/>
            <a:r>
              <a:rPr lang="en-US" sz="2400" dirty="0" smtClean="0">
                <a:solidFill>
                  <a:schemeClr val="tx1"/>
                </a:solidFill>
                <a:latin typeface="Tahoma" panose="020B0604030504040204" pitchFamily="34" charset="0"/>
                <a:ea typeface="Tahoma" panose="020B0604030504040204" pitchFamily="34" charset="0"/>
                <a:cs typeface="Tahoma" panose="020B0604030504040204" pitchFamily="34" charset="0"/>
              </a:rPr>
              <a:t>New Regulatory Provisions to Enhance Internal Trade  </a:t>
            </a:r>
            <a:endParaRPr lang="en-US" sz="24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buFont typeface="Arial" panose="020B0604020202020204" pitchFamily="34" charset="0"/>
              <a:buChar char="•"/>
            </a:pPr>
            <a:endParaRPr lang="en-CA" dirty="0"/>
          </a:p>
          <a:p>
            <a:pPr marL="285750" indent="-285750">
              <a:buFont typeface="Arial" panose="020B0604020202020204" pitchFamily="34" charset="0"/>
              <a:buChar char="•"/>
            </a:pPr>
            <a:endParaRPr lang="en-CA" dirty="0" smtClean="0"/>
          </a:p>
          <a:p>
            <a:pPr marL="285750" indent="-285750">
              <a:buFont typeface="Arial" panose="020B0604020202020204" pitchFamily="34" charset="0"/>
              <a:buChar char="•"/>
            </a:pPr>
            <a:endParaRPr lang="en-CA" sz="1800" dirty="0" smtClean="0"/>
          </a:p>
        </p:txBody>
      </p:sp>
      <p:sp>
        <p:nvSpPr>
          <p:cNvPr id="8" name="TextBox 7"/>
          <p:cNvSpPr txBox="1"/>
          <p:nvPr/>
        </p:nvSpPr>
        <p:spPr bwMode="auto">
          <a:xfrm>
            <a:off x="176151" y="3058318"/>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buFont typeface="Arial" panose="020B0604020202020204" pitchFamily="34" charset="0"/>
              <a:buChar char="•"/>
            </a:pPr>
            <a:endParaRPr lang="en-CA" sz="1800" dirty="0" smtClean="0"/>
          </a:p>
          <a:p>
            <a:pPr marL="285750" indent="-285750">
              <a:buFont typeface="Arial" panose="020B0604020202020204" pitchFamily="34" charset="0"/>
              <a:buChar char="•"/>
            </a:pPr>
            <a:endParaRPr lang="en-CA" sz="1800" dirty="0" smtClean="0"/>
          </a:p>
        </p:txBody>
      </p:sp>
      <p:sp>
        <p:nvSpPr>
          <p:cNvPr id="13" name="TextBox 12"/>
          <p:cNvSpPr txBox="1"/>
          <p:nvPr/>
        </p:nvSpPr>
        <p:spPr bwMode="auto">
          <a:xfrm>
            <a:off x="164276" y="1180880"/>
            <a:ext cx="8815448"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r>
              <a:rPr lang="en-CA" sz="1700" dirty="0" smtClean="0"/>
              <a:t>The </a:t>
            </a:r>
            <a:r>
              <a:rPr lang="en-CA" sz="1700" dirty="0"/>
              <a:t>CFTA contains new rules </a:t>
            </a:r>
            <a:r>
              <a:rPr lang="en-CA" sz="1700" dirty="0" smtClean="0"/>
              <a:t>to </a:t>
            </a:r>
            <a:r>
              <a:rPr lang="en-CA" sz="1700" dirty="0"/>
              <a:t>eliminate regulatory barriers </a:t>
            </a:r>
            <a:r>
              <a:rPr lang="en-CA" sz="1700" dirty="0" smtClean="0"/>
              <a:t>that </a:t>
            </a:r>
            <a:r>
              <a:rPr lang="en-CA" sz="1700" dirty="0"/>
              <a:t>impede internal trade, which include:</a:t>
            </a:r>
          </a:p>
          <a:p>
            <a:pPr marL="285750" indent="-285750">
              <a:buFont typeface="Arial" panose="020B0604020202020204" pitchFamily="34" charset="0"/>
              <a:buChar char="•"/>
            </a:pPr>
            <a:endParaRPr lang="en-CA" sz="1700" b="1" dirty="0"/>
          </a:p>
          <a:p>
            <a:pPr marL="285750" indent="-285750">
              <a:buFont typeface="Arial" panose="020B0604020202020204" pitchFamily="34" charset="0"/>
              <a:buChar char="•"/>
            </a:pPr>
            <a:r>
              <a:rPr lang="en-CA" sz="1700" b="1" dirty="0"/>
              <a:t>Regulatory Reconciliation: </a:t>
            </a:r>
            <a:r>
              <a:rPr lang="en-CA" sz="1700" dirty="0"/>
              <a:t>The </a:t>
            </a:r>
            <a:r>
              <a:rPr lang="en-CA" sz="1700" dirty="0" smtClean="0"/>
              <a:t>Agreement </a:t>
            </a:r>
            <a:r>
              <a:rPr lang="en-CA" sz="1700" dirty="0"/>
              <a:t>will establish a process to </a:t>
            </a:r>
            <a:r>
              <a:rPr lang="en-CA" sz="1700" dirty="0" smtClean="0"/>
              <a:t>reconcile regulations that act as a barrier to trade, investment or labour mobility within </a:t>
            </a:r>
            <a:r>
              <a:rPr lang="en-CA" sz="1700" dirty="0"/>
              <a:t>Canada. </a:t>
            </a:r>
          </a:p>
          <a:p>
            <a:pPr marL="285750" indent="-285750">
              <a:buFont typeface="Arial" panose="020B0604020202020204" pitchFamily="34" charset="0"/>
              <a:buChar char="•"/>
            </a:pPr>
            <a:endParaRPr lang="en-CA" sz="1700" b="1" dirty="0"/>
          </a:p>
          <a:p>
            <a:pPr marL="285750" indent="-285750">
              <a:buFont typeface="Arial" panose="020B0604020202020204" pitchFamily="34" charset="0"/>
              <a:buChar char="•"/>
            </a:pPr>
            <a:r>
              <a:rPr lang="en-CA" sz="1700" b="1" dirty="0"/>
              <a:t>Regulatory Notification: </a:t>
            </a:r>
            <a:r>
              <a:rPr lang="en-CA" sz="1700" dirty="0" smtClean="0"/>
              <a:t>Governments </a:t>
            </a:r>
            <a:r>
              <a:rPr lang="en-CA" sz="1700" dirty="0"/>
              <a:t>will </a:t>
            </a:r>
            <a:r>
              <a:rPr lang="en-CA" sz="1700" dirty="0" smtClean="0"/>
              <a:t>publish descriptions of any proposed </a:t>
            </a:r>
            <a:r>
              <a:rPr lang="en-CA" sz="1700" dirty="0"/>
              <a:t>regulatory </a:t>
            </a:r>
            <a:r>
              <a:rPr lang="en-CA" sz="1700" dirty="0" smtClean="0"/>
              <a:t>measure </a:t>
            </a:r>
            <a:r>
              <a:rPr lang="en-CA" sz="1700" dirty="0"/>
              <a:t>that </a:t>
            </a:r>
            <a:r>
              <a:rPr lang="en-CA" sz="1700" dirty="0" smtClean="0"/>
              <a:t>significantly impacts internal trade. Comments </a:t>
            </a:r>
            <a:r>
              <a:rPr lang="en-CA" sz="1700" dirty="0"/>
              <a:t>and feedback </a:t>
            </a:r>
            <a:r>
              <a:rPr lang="en-CA" sz="1700" dirty="0" smtClean="0"/>
              <a:t>from other </a:t>
            </a:r>
            <a:r>
              <a:rPr lang="en-CA" sz="1700" dirty="0"/>
              <a:t>governments, businesses and the </a:t>
            </a:r>
            <a:r>
              <a:rPr lang="en-CA" sz="1700" dirty="0" smtClean="0"/>
              <a:t>public will be taken into consideration. </a:t>
            </a:r>
            <a:endParaRPr lang="en-CA" sz="1700" dirty="0"/>
          </a:p>
          <a:p>
            <a:pPr marL="285750" indent="-285750">
              <a:buFont typeface="Arial" panose="020B0604020202020204" pitchFamily="34" charset="0"/>
              <a:buChar char="•"/>
            </a:pPr>
            <a:endParaRPr lang="en-CA" sz="1700" b="1" dirty="0"/>
          </a:p>
          <a:p>
            <a:pPr marL="285750" indent="-285750">
              <a:buFont typeface="Arial" panose="020B0604020202020204" pitchFamily="34" charset="0"/>
              <a:buChar char="•"/>
            </a:pPr>
            <a:r>
              <a:rPr lang="en-CA" sz="1700" b="1" dirty="0"/>
              <a:t>Regulatory Cooperation</a:t>
            </a:r>
            <a:r>
              <a:rPr lang="en-CA" sz="1700" dirty="0"/>
              <a:t>: </a:t>
            </a:r>
            <a:r>
              <a:rPr lang="en-CA" sz="1700" dirty="0" smtClean="0"/>
              <a:t>Governments will cooperate in the development of future regulations to facilitate </a:t>
            </a:r>
            <a:r>
              <a:rPr lang="en-CA" sz="1700" dirty="0"/>
              <a:t>innovation, competition and growth in emerging industries, technologies and sectors. </a:t>
            </a:r>
            <a:endParaRPr lang="en-CA" sz="1700" b="1" dirty="0"/>
          </a:p>
          <a:p>
            <a:pPr marL="285750" indent="-285750">
              <a:buFont typeface="Arial" panose="020B0604020202020204" pitchFamily="34" charset="0"/>
              <a:buChar char="•"/>
            </a:pPr>
            <a:endParaRPr lang="en-CA" sz="1700" b="1" dirty="0" smtClean="0"/>
          </a:p>
        </p:txBody>
      </p:sp>
      <p:sp>
        <p:nvSpPr>
          <p:cNvPr id="12" name="Slide Number Placeholder 2"/>
          <p:cNvSpPr>
            <a:spLocks noGrp="1"/>
          </p:cNvSpPr>
          <p:nvPr>
            <p:ph type="sldNum" sz="quarter" idx="10"/>
          </p:nvPr>
        </p:nvSpPr>
        <p:spPr>
          <a:xfrm>
            <a:off x="8382000" y="6400800"/>
            <a:ext cx="457200" cy="228600"/>
          </a:xfrm>
        </p:spPr>
        <p:txBody>
          <a:bodyPr/>
          <a:lstStyle/>
          <a:p>
            <a:fld id="{E739770F-1C1E-BD40-87E3-4BA2F89D59FF}" type="slidenum">
              <a:rPr lang="en-CA" sz="1400" smtClean="0"/>
              <a:pPr/>
              <a:t>8</a:t>
            </a:fld>
            <a:endParaRPr lang="en-CA" sz="1400" dirty="0"/>
          </a:p>
        </p:txBody>
      </p:sp>
      <p:pic>
        <p:nvPicPr>
          <p:cNvPr id="14"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5"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1768029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515" y="1066800"/>
            <a:ext cx="8860970" cy="3962400"/>
          </a:xfrm>
        </p:spPr>
        <p:txBody>
          <a:bodyPr/>
          <a:lstStyle/>
          <a:p>
            <a:pPr>
              <a:spcBef>
                <a:spcPts val="0"/>
              </a:spcBef>
              <a:spcAft>
                <a:spcPts val="600"/>
              </a:spcAft>
              <a:buClrTx/>
            </a:pPr>
            <a:r>
              <a:rPr lang="en-CA" sz="1700" dirty="0" smtClean="0"/>
              <a:t>The </a:t>
            </a:r>
            <a:r>
              <a:rPr lang="en-CA" sz="1700" dirty="0"/>
              <a:t>CFTA </a:t>
            </a:r>
            <a:r>
              <a:rPr lang="en-CA" sz="1700" dirty="0" smtClean="0"/>
              <a:t>better aligns </a:t>
            </a:r>
            <a:r>
              <a:rPr lang="en-CA" sz="1700" dirty="0"/>
              <a:t>domestic procurement rules with those in Canada’s international trade agreements. </a:t>
            </a:r>
          </a:p>
          <a:p>
            <a:pPr lvl="1">
              <a:spcBef>
                <a:spcPts val="0"/>
              </a:spcBef>
              <a:buClrTx/>
              <a:buSzPct val="100000"/>
              <a:buFont typeface="Courier New" panose="02070309020205020404" pitchFamily="49" charset="0"/>
              <a:buChar char="o"/>
            </a:pPr>
            <a:r>
              <a:rPr lang="en-CA" sz="1700" dirty="0"/>
              <a:t>Canadian businesses will be able to compete on an equal footing with foreign companies operating under Canada’s international trade agreements. </a:t>
            </a:r>
          </a:p>
          <a:p>
            <a:pPr marL="457200" lvl="1" indent="0">
              <a:spcBef>
                <a:spcPts val="0"/>
              </a:spcBef>
              <a:spcAft>
                <a:spcPts val="600"/>
              </a:spcAft>
              <a:buClrTx/>
              <a:buSzPct val="100000"/>
              <a:buNone/>
            </a:pPr>
            <a:endParaRPr lang="en-CA" sz="1700" dirty="0"/>
          </a:p>
          <a:p>
            <a:pPr>
              <a:spcBef>
                <a:spcPts val="0"/>
              </a:spcBef>
              <a:spcAft>
                <a:spcPts val="600"/>
              </a:spcAft>
              <a:buClrTx/>
            </a:pPr>
            <a:r>
              <a:rPr lang="en-CA" sz="1700" dirty="0" smtClean="0"/>
              <a:t>Parties </a:t>
            </a:r>
            <a:r>
              <a:rPr lang="en-CA" sz="1700" dirty="0"/>
              <a:t>have made </a:t>
            </a:r>
            <a:r>
              <a:rPr lang="en-CA" sz="1700" dirty="0" smtClean="0"/>
              <a:t>ambitious commitments </a:t>
            </a:r>
            <a:r>
              <a:rPr lang="en-CA" sz="1700" dirty="0"/>
              <a:t>to </a:t>
            </a:r>
            <a:r>
              <a:rPr lang="en-CA" sz="1700" dirty="0" smtClean="0"/>
              <a:t>expand open </a:t>
            </a:r>
            <a:r>
              <a:rPr lang="en-CA" sz="1700" dirty="0"/>
              <a:t>procurement </a:t>
            </a:r>
            <a:r>
              <a:rPr lang="en-CA" sz="1700" dirty="0" smtClean="0"/>
              <a:t>practices that will </a:t>
            </a:r>
            <a:r>
              <a:rPr lang="en-CA" sz="1700" dirty="0"/>
              <a:t>help create a level playing field for companies operating across </a:t>
            </a:r>
            <a:r>
              <a:rPr lang="en-CA" sz="1700" dirty="0" smtClean="0"/>
              <a:t>Canada.</a:t>
            </a:r>
            <a:endParaRPr lang="en-CA" sz="1700" dirty="0"/>
          </a:p>
          <a:p>
            <a:pPr lvl="1">
              <a:spcBef>
                <a:spcPts val="0"/>
              </a:spcBef>
              <a:spcAft>
                <a:spcPts val="600"/>
              </a:spcAft>
              <a:buClrTx/>
              <a:buSzPct val="100000"/>
              <a:buFont typeface="Courier New" panose="02070309020205020404" pitchFamily="49" charset="0"/>
              <a:buChar char="o"/>
            </a:pPr>
            <a:r>
              <a:rPr lang="en-CA" sz="1700" dirty="0" smtClean="0"/>
              <a:t>For </a:t>
            </a:r>
            <a:r>
              <a:rPr lang="en-CA" sz="1700" dirty="0"/>
              <a:t>the first time, the energy sector will be covered by open procurement rules, resulting in </a:t>
            </a:r>
            <a:r>
              <a:rPr lang="en-CA" sz="1700" dirty="0" smtClean="0"/>
              <a:t>more </a:t>
            </a:r>
            <a:r>
              <a:rPr lang="en-CA" sz="1700" dirty="0"/>
              <a:t>than $4.7 billion </a:t>
            </a:r>
            <a:r>
              <a:rPr lang="en-CA" sz="1700" dirty="0" smtClean="0"/>
              <a:t>per year in </a:t>
            </a:r>
            <a:r>
              <a:rPr lang="en-CA" sz="1700" dirty="0"/>
              <a:t>procurement being opened up to broader </a:t>
            </a:r>
            <a:r>
              <a:rPr lang="en-CA" sz="1700" dirty="0" smtClean="0"/>
              <a:t>competition.</a:t>
            </a:r>
            <a:endParaRPr lang="en-CA" sz="1700" dirty="0"/>
          </a:p>
          <a:p>
            <a:pPr lvl="1">
              <a:spcBef>
                <a:spcPts val="0"/>
              </a:spcBef>
              <a:spcAft>
                <a:spcPts val="600"/>
              </a:spcAft>
              <a:buClrTx/>
              <a:buSzPct val="100000"/>
              <a:buFont typeface="Courier New" panose="02070309020205020404" pitchFamily="49" charset="0"/>
              <a:buChar char="o"/>
            </a:pPr>
            <a:r>
              <a:rPr lang="en-US" sz="1700" dirty="0" smtClean="0"/>
              <a:t>Regulated </a:t>
            </a:r>
            <a:r>
              <a:rPr lang="en-US" sz="1700" dirty="0"/>
              <a:t>professionals, such as engineers and architects, </a:t>
            </a:r>
            <a:r>
              <a:rPr lang="en-US" sz="1700" dirty="0" smtClean="0"/>
              <a:t>will be </a:t>
            </a:r>
            <a:r>
              <a:rPr lang="en-US" sz="1700" dirty="0"/>
              <a:t>able to compete more easily for government contracts across the country.</a:t>
            </a:r>
            <a:endParaRPr lang="en-CA" sz="1700" dirty="0"/>
          </a:p>
          <a:p>
            <a:pPr lvl="0">
              <a:spcBef>
                <a:spcPts val="0"/>
              </a:spcBef>
              <a:spcAft>
                <a:spcPts val="600"/>
              </a:spcAft>
              <a:buClrTx/>
            </a:pPr>
            <a:endParaRPr lang="en-CA" sz="1700" dirty="0" smtClean="0"/>
          </a:p>
          <a:p>
            <a:pPr marL="0" lvl="0" indent="0">
              <a:spcAft>
                <a:spcPts val="600"/>
              </a:spcAft>
              <a:buClrTx/>
              <a:buNone/>
            </a:pPr>
            <a:endParaRPr lang="en-CA" sz="1700" dirty="0"/>
          </a:p>
          <a:p>
            <a:pPr>
              <a:spcAft>
                <a:spcPts val="600"/>
              </a:spcAft>
              <a:buClrTx/>
            </a:pPr>
            <a:endParaRPr lang="en-CA" sz="1700" dirty="0"/>
          </a:p>
        </p:txBody>
      </p:sp>
      <p:sp>
        <p:nvSpPr>
          <p:cNvPr id="4" name="Slide Number Placeholder 3"/>
          <p:cNvSpPr>
            <a:spLocks noGrp="1"/>
          </p:cNvSpPr>
          <p:nvPr>
            <p:ph type="sldNum" sz="quarter" idx="10"/>
          </p:nvPr>
        </p:nvSpPr>
        <p:spPr/>
        <p:txBody>
          <a:bodyPr/>
          <a:lstStyle/>
          <a:p>
            <a:fld id="{E739770F-1C1E-BD40-87E3-4BA2F89D59FF}" type="slidenum">
              <a:rPr lang="en-CA" smtClean="0">
                <a:solidFill>
                  <a:srgbClr val="FFFFFF"/>
                </a:solidFill>
              </a:rPr>
              <a:pPr/>
              <a:t>9</a:t>
            </a:fld>
            <a:endParaRPr lang="en-CA" dirty="0">
              <a:solidFill>
                <a:srgbClr val="FFFFFF"/>
              </a:solidFill>
            </a:endParaRPr>
          </a:p>
        </p:txBody>
      </p:sp>
      <p:sp>
        <p:nvSpPr>
          <p:cNvPr id="5"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rPr>
              <a:t>New Procurement Opportunities for Canadian Suppliers</a:t>
            </a:r>
            <a:endParaRPr lang="en-US"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2"/>
          <p:cNvSpPr txBox="1">
            <a:spLocks/>
          </p:cNvSpPr>
          <p:nvPr/>
        </p:nvSpPr>
        <p:spPr bwMode="auto">
          <a:xfrm>
            <a:off x="8382000" y="6400800"/>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CA"/>
            </a:defPPr>
            <a:lvl1pPr algn="r" rtl="0" fontAlgn="base">
              <a:spcBef>
                <a:spcPct val="0"/>
              </a:spcBef>
              <a:spcAft>
                <a:spcPct val="0"/>
              </a:spcAft>
              <a:defRPr sz="1000" b="1"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a:lstStyle>
          <a:p>
            <a:fld id="{E739770F-1C1E-BD40-87E3-4BA2F89D59FF}" type="slidenum">
              <a:rPr lang="en-CA" sz="1400" smtClean="0"/>
              <a:pPr/>
              <a:t>9</a:t>
            </a:fld>
            <a:endParaRPr lang="en-CA" sz="1400" dirty="0"/>
          </a:p>
        </p:txBody>
      </p:sp>
      <p:pic>
        <p:nvPicPr>
          <p:cNvPr id="12" name="Picture 2" descr="C:\Users\FungAs\AppData\Local\Microsoft\Windows\Temporary Internet Files\Content.Outlook\GTMOG490\InternalTrade-IdentifierFinal.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3"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35088669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MEDTE MRI ppt Template Design">
  <a:themeElements>
    <a:clrScheme name="MEDTE MRI ppt Template Colours">
      <a:dk1>
        <a:srgbClr val="000000"/>
      </a:dk1>
      <a:lt1>
        <a:srgbClr val="FFFFFF"/>
      </a:lt1>
      <a:dk2>
        <a:srgbClr val="000000"/>
      </a:dk2>
      <a:lt2>
        <a:srgbClr val="808080"/>
      </a:lt2>
      <a:accent1>
        <a:srgbClr val="EAF0AE"/>
      </a:accent1>
      <a:accent2>
        <a:srgbClr val="3C8C92"/>
      </a:accent2>
      <a:accent3>
        <a:srgbClr val="FFFFFF"/>
      </a:accent3>
      <a:accent4>
        <a:srgbClr val="000000"/>
      </a:accent4>
      <a:accent5>
        <a:srgbClr val="EAF0AE"/>
      </a:accent5>
      <a:accent6>
        <a:srgbClr val="007272"/>
      </a:accent6>
      <a:hlink>
        <a:srgbClr val="B7C725"/>
      </a:hlink>
      <a:folHlink>
        <a:srgbClr val="4C6600"/>
      </a:folHlink>
    </a:clrScheme>
    <a:fontScheme name="MEDTE MRI ppt Templ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a:defRPr sz="1800" dirty="0" smtClean="0">
            <a:solidFill>
              <a:srgbClr val="B7C725"/>
            </a:solidFill>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27221</TotalTime>
  <Words>1372</Words>
  <Application>Microsoft Office PowerPoint</Application>
  <PresentationFormat>On-screen Show (4:3)</PresentationFormat>
  <Paragraphs>132</Paragraphs>
  <Slides>14</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ＭＳ Ｐゴシック</vt:lpstr>
      <vt:lpstr>Arial</vt:lpstr>
      <vt:lpstr>Calibri</vt:lpstr>
      <vt:lpstr>Century Gothic</vt:lpstr>
      <vt:lpstr>Courier New</vt:lpstr>
      <vt:lpstr>Tahoma</vt:lpstr>
      <vt:lpstr>Times New Roman</vt:lpstr>
      <vt:lpstr>ヒラギノ角ゴ Pro W3</vt:lpstr>
      <vt:lpstr>MEDTE MRI ppt Template Design</vt:lpstr>
      <vt:lpstr>PowerPoint Presentation</vt:lpstr>
      <vt:lpstr>PowerPoint Presentation</vt:lpstr>
      <vt:lpstr>PowerPoint Presentation</vt:lpstr>
      <vt:lpstr>Overview</vt:lpstr>
      <vt:lpstr>The CFTA - Architecture and Principles </vt:lpstr>
      <vt:lpstr>Modernized Trade Rules under the CFTA</vt:lpstr>
      <vt:lpstr>Modernized Trade Rules under the CFTA</vt:lpstr>
      <vt:lpstr>New Regulatory Provisions to Enhance Internal Trade  </vt:lpstr>
      <vt:lpstr>PowerPoint Presentation</vt:lpstr>
      <vt:lpstr>PowerPoint Presentation</vt:lpstr>
      <vt:lpstr>PowerPoint Presentation</vt:lpstr>
      <vt:lpstr> Enhancing Interprovincial Trade in the Future</vt:lpstr>
      <vt:lpstr>PowerPoint Presentation</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SuarezAn</dc:creator>
  <cp:lastModifiedBy>Patrick Fortier</cp:lastModifiedBy>
  <cp:revision>883</cp:revision>
  <cp:lastPrinted>2017-04-03T20:28:03Z</cp:lastPrinted>
  <dcterms:created xsi:type="dcterms:W3CDTF">2013-05-08T20:25:42Z</dcterms:created>
  <dcterms:modified xsi:type="dcterms:W3CDTF">2017-11-15T17:45:46Z</dcterms:modified>
</cp:coreProperties>
</file>