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9.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Slides/notesSlide2.xml" ContentType="application/vnd.openxmlformats-officedocument.presentationml.notesSlide+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tags/tag1.xml" ContentType="application/vnd.openxmlformats-officedocument.presentationml.tag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16"/>
  </p:notesMasterIdLst>
  <p:handoutMasterIdLst>
    <p:handoutMasterId r:id="rId17"/>
  </p:handoutMasterIdLst>
  <p:sldIdLst>
    <p:sldId id="394" r:id="rId2"/>
    <p:sldId id="395" r:id="rId3"/>
    <p:sldId id="370" r:id="rId4"/>
    <p:sldId id="360" r:id="rId5"/>
    <p:sldId id="371" r:id="rId6"/>
    <p:sldId id="390" r:id="rId7"/>
    <p:sldId id="391" r:id="rId8"/>
    <p:sldId id="392" r:id="rId9"/>
    <p:sldId id="393" r:id="rId10"/>
    <p:sldId id="382" r:id="rId11"/>
    <p:sldId id="396" r:id="rId12"/>
    <p:sldId id="381" r:id="rId13"/>
    <p:sldId id="380" r:id="rId14"/>
    <p:sldId id="397" r:id="rId15"/>
  </p:sldIdLst>
  <p:sldSz cx="9144000" cy="6858000" type="screen4x3"/>
  <p:notesSz cx="7023100" cy="9309100"/>
  <p:defaultTextStyle>
    <a:defPPr>
      <a:defRPr lang="en-CA"/>
    </a:defPPr>
    <a:lvl1pPr algn="l" rtl="0" fontAlgn="base">
      <a:spcBef>
        <a:spcPct val="0"/>
      </a:spcBef>
      <a:spcAft>
        <a:spcPct val="0"/>
      </a:spcAft>
      <a:defRPr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orraine.andras" initials="l"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7C7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5755" autoAdjust="0"/>
  </p:normalViewPr>
  <p:slideViewPr>
    <p:cSldViewPr>
      <p:cViewPr>
        <p:scale>
          <a:sx n="80" d="100"/>
          <a:sy n="80" d="100"/>
        </p:scale>
        <p:origin x="-2436" y="-6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1" d="100"/>
          <a:sy n="61" d="100"/>
        </p:scale>
        <p:origin x="-2611" y="-77"/>
      </p:cViewPr>
      <p:guideLst>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AD92901C-B37A-4DF7-8F43-AF2ABCA2BB9E}" type="datetimeFigureOut">
              <a:rPr lang="en-CA" smtClean="0"/>
              <a:t>06/04/2017</a:t>
            </a:fld>
            <a:endParaRPr lang="en-CA"/>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D12E48BB-E393-47E1-BA98-107507096D66}" type="slidenum">
              <a:rPr lang="en-CA" smtClean="0"/>
              <a:t>‹#›</a:t>
            </a:fld>
            <a:endParaRPr lang="en-CA"/>
          </a:p>
        </p:txBody>
      </p:sp>
    </p:spTree>
    <p:extLst>
      <p:ext uri="{BB962C8B-B14F-4D97-AF65-F5344CB8AC3E}">
        <p14:creationId xmlns:p14="http://schemas.microsoft.com/office/powerpoint/2010/main" val="925474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279" tIns="46640" rIns="93279" bIns="46640" rtlCol="0"/>
          <a:lstStyle>
            <a:lvl1pPr algn="l">
              <a:defRPr sz="1200" smtClean="0">
                <a:ea typeface="+mn-ea"/>
              </a:defRPr>
            </a:lvl1pPr>
          </a:lstStyle>
          <a:p>
            <a:pPr>
              <a:defRPr/>
            </a:pPr>
            <a:endParaRPr lang="en-CA" dirty="0"/>
          </a:p>
        </p:txBody>
      </p:sp>
      <p:sp>
        <p:nvSpPr>
          <p:cNvPr id="3" name="Date Placeholder 2"/>
          <p:cNvSpPr>
            <a:spLocks noGrp="1"/>
          </p:cNvSpPr>
          <p:nvPr>
            <p:ph type="dt" idx="1"/>
          </p:nvPr>
        </p:nvSpPr>
        <p:spPr>
          <a:xfrm>
            <a:off x="3978132" y="0"/>
            <a:ext cx="3043343" cy="465455"/>
          </a:xfrm>
          <a:prstGeom prst="rect">
            <a:avLst/>
          </a:prstGeom>
        </p:spPr>
        <p:txBody>
          <a:bodyPr vert="horz" wrap="square" lIns="93279" tIns="46640" rIns="93279" bIns="46640" numCol="1" anchor="t" anchorCtr="0" compatLnSpc="1">
            <a:prstTxWarp prst="textNoShape">
              <a:avLst/>
            </a:prstTxWarp>
          </a:bodyPr>
          <a:lstStyle>
            <a:lvl1pPr algn="r">
              <a:defRPr sz="1200"/>
            </a:lvl1pPr>
          </a:lstStyle>
          <a:p>
            <a:fld id="{5EDD437D-5711-C143-B1DD-447ADEB17BE1}" type="datetimeFigureOut">
              <a:rPr lang="en-CA"/>
              <a:pPr/>
              <a:t>06/04/2017</a:t>
            </a:fld>
            <a:endParaRPr lang="en-CA"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279" tIns="46640" rIns="93279" bIns="46640" rtlCol="0" anchor="ctr"/>
          <a:lstStyle/>
          <a:p>
            <a:pPr lvl="0"/>
            <a:endParaRPr lang="en-CA" noProof="0" dirty="0" smtClean="0"/>
          </a:p>
        </p:txBody>
      </p:sp>
      <p:sp>
        <p:nvSpPr>
          <p:cNvPr id="5" name="Notes Placeholder 4"/>
          <p:cNvSpPr>
            <a:spLocks noGrp="1"/>
          </p:cNvSpPr>
          <p:nvPr>
            <p:ph type="body" sz="quarter" idx="3"/>
          </p:nvPr>
        </p:nvSpPr>
        <p:spPr>
          <a:xfrm>
            <a:off x="702311" y="4421826"/>
            <a:ext cx="5618480" cy="4189095"/>
          </a:xfrm>
          <a:prstGeom prst="rect">
            <a:avLst/>
          </a:prstGeom>
        </p:spPr>
        <p:txBody>
          <a:bodyPr vert="horz" lIns="93279" tIns="46640" rIns="93279" bIns="4664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smtClean="0"/>
          </a:p>
        </p:txBody>
      </p:sp>
      <p:sp>
        <p:nvSpPr>
          <p:cNvPr id="6" name="Footer Placeholder 5"/>
          <p:cNvSpPr>
            <a:spLocks noGrp="1"/>
          </p:cNvSpPr>
          <p:nvPr>
            <p:ph type="ftr" sz="quarter" idx="4"/>
          </p:nvPr>
        </p:nvSpPr>
        <p:spPr>
          <a:xfrm>
            <a:off x="0" y="8842030"/>
            <a:ext cx="3043343" cy="465455"/>
          </a:xfrm>
          <a:prstGeom prst="rect">
            <a:avLst/>
          </a:prstGeom>
        </p:spPr>
        <p:txBody>
          <a:bodyPr vert="horz" lIns="93279" tIns="46640" rIns="93279" bIns="46640" rtlCol="0" anchor="b"/>
          <a:lstStyle>
            <a:lvl1pPr algn="l">
              <a:defRPr sz="1200" smtClean="0">
                <a:ea typeface="+mn-ea"/>
              </a:defRPr>
            </a:lvl1pPr>
          </a:lstStyle>
          <a:p>
            <a:pPr>
              <a:defRPr/>
            </a:pPr>
            <a:endParaRPr lang="en-CA"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wrap="square" lIns="93279" tIns="46640" rIns="93279" bIns="46640" numCol="1" anchor="b" anchorCtr="0" compatLnSpc="1">
            <a:prstTxWarp prst="textNoShape">
              <a:avLst/>
            </a:prstTxWarp>
          </a:bodyPr>
          <a:lstStyle>
            <a:lvl1pPr algn="r">
              <a:defRPr sz="1200"/>
            </a:lvl1pPr>
          </a:lstStyle>
          <a:p>
            <a:fld id="{CC7172B0-97C1-C84E-81A0-DDE81B4F48CD}" type="slidenum">
              <a:rPr lang="en-CA"/>
              <a:pPr/>
              <a:t>‹#›</a:t>
            </a:fld>
            <a:endParaRPr lang="en-CA" dirty="0"/>
          </a:p>
        </p:txBody>
      </p:sp>
    </p:spTree>
    <p:extLst>
      <p:ext uri="{BB962C8B-B14F-4D97-AF65-F5344CB8AC3E}">
        <p14:creationId xmlns:p14="http://schemas.microsoft.com/office/powerpoint/2010/main" val="175521968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charset="0"/>
        <a:cs typeface="+mn-cs"/>
      </a:defRPr>
    </a:lvl1pPr>
    <a:lvl2pPr marL="457200" algn="l" rtl="0" fontAlgn="base">
      <a:spcBef>
        <a:spcPct val="30000"/>
      </a:spcBef>
      <a:spcAft>
        <a:spcPct val="0"/>
      </a:spcAft>
      <a:defRPr sz="1200" kern="1200">
        <a:solidFill>
          <a:schemeClr val="tx1"/>
        </a:solidFill>
        <a:latin typeface="+mn-lt"/>
        <a:ea typeface="ＭＳ Ｐゴシック" charset="0"/>
        <a:cs typeface="+mn-cs"/>
      </a:defRPr>
    </a:lvl2pPr>
    <a:lvl3pPr marL="914400" algn="l" rtl="0" fontAlgn="base">
      <a:spcBef>
        <a:spcPct val="30000"/>
      </a:spcBef>
      <a:spcAft>
        <a:spcPct val="0"/>
      </a:spcAft>
      <a:defRPr sz="1200" kern="1200">
        <a:solidFill>
          <a:schemeClr val="tx1"/>
        </a:solidFill>
        <a:latin typeface="+mn-lt"/>
        <a:ea typeface="ＭＳ Ｐゴシック" charset="0"/>
        <a:cs typeface="+mn-cs"/>
      </a:defRPr>
    </a:lvl3pPr>
    <a:lvl4pPr marL="1371600" algn="l" rtl="0" fontAlgn="base">
      <a:spcBef>
        <a:spcPct val="30000"/>
      </a:spcBef>
      <a:spcAft>
        <a:spcPct val="0"/>
      </a:spcAft>
      <a:defRPr sz="1200" kern="1200">
        <a:solidFill>
          <a:schemeClr val="tx1"/>
        </a:solidFill>
        <a:latin typeface="+mn-lt"/>
        <a:ea typeface="ＭＳ Ｐゴシック" charset="0"/>
        <a:cs typeface="+mn-cs"/>
      </a:defRPr>
    </a:lvl4pPr>
    <a:lvl5pPr marL="1828800" algn="l" rtl="0" fontAlgn="base">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lgn="l" rtl="0">
              <a:buFont typeface="Arial" panose="020B0604020202020204" pitchFamily="34" charset="0"/>
              <a:buChar char="•"/>
            </a:pPr>
            <a:endParaRPr lang="fr-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lgn="l" rtl="0"/>
            <a:fld id="{CC7172B0-97C1-C84E-81A0-DDE81B4F48CD}" type="slidenum">
              <a:rPr/>
              <a:pPr/>
              <a:t>3</a:t>
            </a:fld>
            <a:endParaRPr lang="fr-CA" dirty="0"/>
          </a:p>
        </p:txBody>
      </p:sp>
    </p:spTree>
    <p:extLst>
      <p:ext uri="{BB962C8B-B14F-4D97-AF65-F5344CB8AC3E}">
        <p14:creationId xmlns:p14="http://schemas.microsoft.com/office/powerpoint/2010/main" val="3351561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lgn="l" rtl="0">
              <a:spcAft>
                <a:spcPts val="1202"/>
              </a:spcAft>
              <a:buFont typeface="Arial" panose="020B0604020202020204" pitchFamily="34" charset="0"/>
              <a:buChar char="•"/>
            </a:pPr>
            <a:endParaRPr lang="fr-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lgn="l" rtl="0"/>
            <a:fld id="{CC7172B0-97C1-C84E-81A0-DDE81B4F48CD}" type="slidenum">
              <a:rPr/>
              <a:pPr/>
              <a:t>4</a:t>
            </a:fld>
            <a:endParaRPr lang="fr-CA" dirty="0"/>
          </a:p>
        </p:txBody>
      </p:sp>
    </p:spTree>
    <p:extLst>
      <p:ext uri="{BB962C8B-B14F-4D97-AF65-F5344CB8AC3E}">
        <p14:creationId xmlns:p14="http://schemas.microsoft.com/office/powerpoint/2010/main" val="3351561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lgn="l" rtl="0">
              <a:spcAft>
                <a:spcPts val="1202"/>
              </a:spcAft>
              <a:buFont typeface="Arial" panose="020B0604020202020204" pitchFamily="34" charset="0"/>
              <a:buChar char="•"/>
            </a:pPr>
            <a:endParaRPr lang="fr-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lgn="l" rtl="0"/>
            <a:fld id="{CC7172B0-97C1-C84E-81A0-DDE81B4F48CD}" type="slidenum">
              <a:rPr/>
              <a:pPr/>
              <a:t>5</a:t>
            </a:fld>
            <a:endParaRPr lang="fr-CA" dirty="0"/>
          </a:p>
        </p:txBody>
      </p:sp>
    </p:spTree>
    <p:extLst>
      <p:ext uri="{BB962C8B-B14F-4D97-AF65-F5344CB8AC3E}">
        <p14:creationId xmlns:p14="http://schemas.microsoft.com/office/powerpoint/2010/main" val="3351561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lgn="l" rtl="0">
              <a:spcAft>
                <a:spcPts val="1202"/>
              </a:spcAft>
              <a:buFont typeface="Arial" panose="020B0604020202020204" pitchFamily="34" charset="0"/>
              <a:buChar char="•"/>
            </a:pPr>
            <a:endParaRPr lang="fr-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lgn="l" rtl="0"/>
            <a:fld id="{CC7172B0-97C1-C84E-81A0-DDE81B4F48CD}" type="slidenum">
              <a:rPr/>
              <a:pPr/>
              <a:t>6</a:t>
            </a:fld>
            <a:endParaRPr lang="fr-CA" dirty="0"/>
          </a:p>
        </p:txBody>
      </p:sp>
    </p:spTree>
    <p:extLst>
      <p:ext uri="{BB962C8B-B14F-4D97-AF65-F5344CB8AC3E}">
        <p14:creationId xmlns:p14="http://schemas.microsoft.com/office/powerpoint/2010/main" val="3351561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lgn="l" rtl="0">
              <a:spcAft>
                <a:spcPts val="1202"/>
              </a:spcAft>
              <a:buFont typeface="Arial" panose="020B0604020202020204" pitchFamily="34" charset="0"/>
              <a:buChar char="•"/>
            </a:pPr>
            <a:endParaRPr lang="fr-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lgn="l" rtl="0"/>
            <a:fld id="{CC7172B0-97C1-C84E-81A0-DDE81B4F48CD}" type="slidenum">
              <a:rPr/>
              <a:pPr/>
              <a:t>7</a:t>
            </a:fld>
            <a:endParaRPr lang="fr-CA" dirty="0"/>
          </a:p>
        </p:txBody>
      </p:sp>
    </p:spTree>
    <p:extLst>
      <p:ext uri="{BB962C8B-B14F-4D97-AF65-F5344CB8AC3E}">
        <p14:creationId xmlns:p14="http://schemas.microsoft.com/office/powerpoint/2010/main" val="3351561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lgn="l" rtl="0">
              <a:spcAft>
                <a:spcPts val="1202"/>
              </a:spcAft>
              <a:buFont typeface="Arial" panose="020B0604020202020204" pitchFamily="34" charset="0"/>
              <a:buChar char="•"/>
            </a:pPr>
            <a:endParaRPr lang="fr-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lgn="l" rtl="0"/>
            <a:fld id="{CC7172B0-97C1-C84E-81A0-DDE81B4F48CD}" type="slidenum">
              <a:rPr/>
              <a:pPr/>
              <a:t>8</a:t>
            </a:fld>
            <a:endParaRPr lang="fr-CA" dirty="0"/>
          </a:p>
        </p:txBody>
      </p:sp>
    </p:spTree>
    <p:extLst>
      <p:ext uri="{BB962C8B-B14F-4D97-AF65-F5344CB8AC3E}">
        <p14:creationId xmlns:p14="http://schemas.microsoft.com/office/powerpoint/2010/main" val="3351561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671" indent="-171671" algn="l" rtl="0">
              <a:spcAft>
                <a:spcPts val="1202"/>
              </a:spcAft>
              <a:buFont typeface="Arial" panose="020B0604020202020204" pitchFamily="34" charset="0"/>
              <a:buChar char="•"/>
            </a:pPr>
            <a:endParaRPr lang="fr-CA"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lgn="l" rtl="0"/>
            <a:fld id="{CC7172B0-97C1-C84E-81A0-DDE81B4F48CD}" type="slidenum">
              <a:rPr/>
              <a:pPr/>
              <a:t>12</a:t>
            </a:fld>
            <a:endParaRPr lang="fr-CA" dirty="0"/>
          </a:p>
        </p:txBody>
      </p:sp>
    </p:spTree>
    <p:extLst>
      <p:ext uri="{BB962C8B-B14F-4D97-AF65-F5344CB8AC3E}">
        <p14:creationId xmlns:p14="http://schemas.microsoft.com/office/powerpoint/2010/main" val="3351561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882775"/>
            <a:ext cx="8229600" cy="1470025"/>
          </a:xfrm>
        </p:spPr>
        <p:txBody>
          <a:bodyPr/>
          <a:lstStyle>
            <a:lvl1pPr>
              <a:defRPr sz="4800" b="1">
                <a:latin typeface="+mn-lt"/>
              </a:defRPr>
            </a:lvl1pPr>
          </a:lstStyle>
          <a:p>
            <a:r>
              <a:rPr lang="en-US" smtClean="0"/>
              <a:t>Click to edit Master title style</a:t>
            </a:r>
            <a:endParaRPr lang="en-CA" dirty="0"/>
          </a:p>
        </p:txBody>
      </p:sp>
      <p:sp>
        <p:nvSpPr>
          <p:cNvPr id="3" name="Subtitle 2"/>
          <p:cNvSpPr>
            <a:spLocks noGrp="1"/>
          </p:cNvSpPr>
          <p:nvPr>
            <p:ph type="subTitle" idx="1"/>
          </p:nvPr>
        </p:nvSpPr>
        <p:spPr>
          <a:xfrm>
            <a:off x="457200" y="3581400"/>
            <a:ext cx="8229600" cy="1371600"/>
          </a:xfrm>
        </p:spPr>
        <p:txBody>
          <a:bodyPr/>
          <a:lstStyle>
            <a:lvl1pPr marL="0" indent="0" algn="ctr">
              <a:buNone/>
              <a:defRPr sz="2600">
                <a:solidFill>
                  <a:srgbClr val="B7C725"/>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dirty="0"/>
          </a:p>
        </p:txBody>
      </p:sp>
      <p:sp>
        <p:nvSpPr>
          <p:cNvPr id="5" name="Slide Number Placeholder 5"/>
          <p:cNvSpPr>
            <a:spLocks noGrp="1"/>
          </p:cNvSpPr>
          <p:nvPr>
            <p:ph type="sldNum" sz="quarter" idx="10"/>
          </p:nvPr>
        </p:nvSpPr>
        <p:spPr>
          <a:xfrm>
            <a:off x="8382000" y="6400800"/>
            <a:ext cx="457200" cy="228600"/>
          </a:xfrm>
        </p:spPr>
        <p:txBody>
          <a:bodyPr/>
          <a:lstStyle>
            <a:lvl1pPr>
              <a:defRPr sz="1000" b="1">
                <a:solidFill>
                  <a:schemeClr val="bg1"/>
                </a:solidFill>
              </a:defRPr>
            </a:lvl1pPr>
          </a:lstStyle>
          <a:p>
            <a:fld id="{3CC23B8C-8A11-E743-A93B-4F89A4C741D2}" type="slidenum">
              <a:rPr lang="en-CA"/>
              <a:pPr/>
              <a:t>‹#›</a:t>
            </a:fld>
            <a:endParaRPr lang="en-CA" dirty="0"/>
          </a:p>
        </p:txBody>
      </p:sp>
    </p:spTree>
    <p:extLst>
      <p:ext uri="{BB962C8B-B14F-4D97-AF65-F5344CB8AC3E}">
        <p14:creationId xmlns:p14="http://schemas.microsoft.com/office/powerpoint/2010/main" val="4095557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lvl1pPr algn="l">
              <a:defRPr sz="3600" b="1" baseline="0"/>
            </a:lvl1pPr>
          </a:lstStyle>
          <a:p>
            <a:r>
              <a:rPr lang="en-US" smtClean="0"/>
              <a:t>Click to edit Master title style</a:t>
            </a:r>
            <a:endParaRPr lang="en-CA" dirty="0"/>
          </a:p>
        </p:txBody>
      </p:sp>
      <p:sp>
        <p:nvSpPr>
          <p:cNvPr id="3" name="Content Placeholder 2"/>
          <p:cNvSpPr>
            <a:spLocks noGrp="1"/>
          </p:cNvSpPr>
          <p:nvPr>
            <p:ph idx="1"/>
          </p:nvPr>
        </p:nvSpPr>
        <p:spPr>
          <a:xfrm>
            <a:off x="457200" y="1600201"/>
            <a:ext cx="8229600" cy="3962400"/>
          </a:xfrm>
        </p:spPr>
        <p:txBody>
          <a:bodyPr/>
          <a:lstStyle>
            <a:lvl1pPr marL="342900" indent="-342900">
              <a:buClr>
                <a:schemeClr val="tx1">
                  <a:lumMod val="75000"/>
                  <a:lumOff val="25000"/>
                </a:schemeClr>
              </a:buClr>
              <a:buSzPct val="100000"/>
              <a:buFont typeface="Arial" panose="020B0604020202020204" pitchFamily="34" charset="0"/>
              <a:buChar char="•"/>
              <a:defRPr sz="2600"/>
            </a:lvl1pPr>
            <a:lvl2pPr marL="742950" indent="-285750">
              <a:buClr>
                <a:srgbClr val="B7C725"/>
              </a:buClr>
              <a:buSzPct val="110000"/>
              <a:buFont typeface="Arial" panose="020B0604020202020204" pitchFamily="34" charset="0"/>
              <a:buChar char="–"/>
              <a:defRPr sz="2600"/>
            </a:lvl2pPr>
            <a:lvl3pPr>
              <a:buClr>
                <a:srgbClr val="B7C725"/>
              </a:buClr>
              <a:buSzPct val="85000"/>
              <a:defRPr sz="2600"/>
            </a:lvl3pPr>
            <a:lvl4pPr>
              <a:buClr>
                <a:srgbClr val="B7C725"/>
              </a:buClr>
              <a:buSzPct val="80000"/>
              <a:defRPr sz="2600"/>
            </a:lvl4pPr>
            <a:lvl5pPr>
              <a:defRPr sz="26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Slide Number Placeholder 5"/>
          <p:cNvSpPr>
            <a:spLocks noGrp="1"/>
          </p:cNvSpPr>
          <p:nvPr>
            <p:ph type="sldNum" sz="quarter" idx="10"/>
          </p:nvPr>
        </p:nvSpPr>
        <p:spPr>
          <a:xfrm>
            <a:off x="8382000" y="6400800"/>
            <a:ext cx="457200" cy="228600"/>
          </a:xfrm>
        </p:spPr>
        <p:txBody>
          <a:bodyPr/>
          <a:lstStyle>
            <a:lvl1pPr>
              <a:defRPr sz="1000" b="1">
                <a:solidFill>
                  <a:schemeClr val="tx1"/>
                </a:solidFill>
              </a:defRPr>
            </a:lvl1pPr>
          </a:lstStyle>
          <a:p>
            <a:fld id="{E739770F-1C1E-BD40-87E3-4BA2F89D59FF}" type="slidenum">
              <a:rPr lang="en-CA" smtClean="0"/>
              <a:pPr/>
              <a:t>‹#›</a:t>
            </a:fld>
            <a:endParaRPr lang="en-CA" dirty="0"/>
          </a:p>
        </p:txBody>
      </p:sp>
    </p:spTree>
    <p:extLst>
      <p:ext uri="{BB962C8B-B14F-4D97-AF65-F5344CB8AC3E}">
        <p14:creationId xmlns:p14="http://schemas.microsoft.com/office/powerpoint/2010/main" val="23025530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with subtitle Layout">
    <p:spTree>
      <p:nvGrpSpPr>
        <p:cNvPr id="1" name=""/>
        <p:cNvGrpSpPr/>
        <p:nvPr/>
      </p:nvGrpSpPr>
      <p:grpSpPr>
        <a:xfrm>
          <a:off x="0" y="0"/>
          <a:ext cx="0" cy="0"/>
          <a:chOff x="0" y="0"/>
          <a:chExt cx="0" cy="0"/>
        </a:xfrm>
      </p:grpSpPr>
      <p:sp>
        <p:nvSpPr>
          <p:cNvPr id="8" name="Content Placeholder 2"/>
          <p:cNvSpPr>
            <a:spLocks noGrp="1"/>
          </p:cNvSpPr>
          <p:nvPr>
            <p:ph idx="1"/>
          </p:nvPr>
        </p:nvSpPr>
        <p:spPr>
          <a:xfrm>
            <a:off x="457200" y="1600201"/>
            <a:ext cx="8229600" cy="3962400"/>
          </a:xfrm>
        </p:spPr>
        <p:txBody>
          <a:bodyPr/>
          <a:lstStyle>
            <a:lvl1pPr marL="342900" indent="-342900">
              <a:buClr>
                <a:schemeClr val="tx1">
                  <a:lumMod val="75000"/>
                  <a:lumOff val="25000"/>
                </a:schemeClr>
              </a:buClr>
              <a:buSzPct val="100000"/>
              <a:buFont typeface="Arial" panose="020B0604020202020204" pitchFamily="34" charset="0"/>
              <a:buChar char="•"/>
              <a:defRPr sz="2600"/>
            </a:lvl1pPr>
            <a:lvl2pPr marL="742950" indent="-285750">
              <a:buClr>
                <a:srgbClr val="B7C725"/>
              </a:buClr>
              <a:buSzPct val="110000"/>
              <a:buFont typeface="Arial" panose="020B0604020202020204" pitchFamily="34" charset="0"/>
              <a:buChar char="–"/>
              <a:defRPr sz="2600"/>
            </a:lvl2pPr>
            <a:lvl3pPr>
              <a:buClr>
                <a:srgbClr val="B7C725"/>
              </a:buClr>
              <a:buSzPct val="85000"/>
              <a:defRPr sz="2600"/>
            </a:lvl3pPr>
            <a:lvl4pPr>
              <a:buClr>
                <a:srgbClr val="B7C725"/>
              </a:buClr>
              <a:buSzPct val="80000"/>
              <a:defRPr sz="2600"/>
            </a:lvl4pPr>
            <a:lvl5pPr>
              <a:defRPr sz="26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3" name="Title 1"/>
          <p:cNvSpPr>
            <a:spLocks noGrp="1"/>
          </p:cNvSpPr>
          <p:nvPr>
            <p:ph type="title"/>
          </p:nvPr>
        </p:nvSpPr>
        <p:spPr>
          <a:xfrm>
            <a:off x="457200" y="427038"/>
            <a:ext cx="8229600" cy="563562"/>
          </a:xfrm>
        </p:spPr>
        <p:txBody>
          <a:bodyPr/>
          <a:lstStyle>
            <a:lvl1pPr algn="l">
              <a:defRPr sz="3600" b="1" baseline="0"/>
            </a:lvl1pPr>
          </a:lstStyle>
          <a:p>
            <a:r>
              <a:rPr lang="en-US" smtClean="0"/>
              <a:t>Click to edit Master title style</a:t>
            </a:r>
            <a:endParaRPr lang="en-CA" dirty="0"/>
          </a:p>
        </p:txBody>
      </p:sp>
      <p:sp>
        <p:nvSpPr>
          <p:cNvPr id="18" name="Text Placeholder 17"/>
          <p:cNvSpPr>
            <a:spLocks noGrp="1"/>
          </p:cNvSpPr>
          <p:nvPr>
            <p:ph type="body" sz="quarter" idx="11"/>
          </p:nvPr>
        </p:nvSpPr>
        <p:spPr>
          <a:xfrm>
            <a:off x="457200" y="990600"/>
            <a:ext cx="8229600" cy="304800"/>
          </a:xfrm>
        </p:spPr>
        <p:txBody>
          <a:bodyPr/>
          <a:lstStyle>
            <a:lvl1pPr marL="0" indent="0">
              <a:buNone/>
              <a:defRPr sz="1800" b="1" baseline="0">
                <a:solidFill>
                  <a:srgbClr val="B7C725"/>
                </a:solidFill>
              </a:defRPr>
            </a:lvl1pPr>
          </a:lstStyle>
          <a:p>
            <a:pPr lvl="0"/>
            <a:r>
              <a:rPr lang="en-US" smtClean="0"/>
              <a:t>Click to edit Master text styles</a:t>
            </a:r>
          </a:p>
        </p:txBody>
      </p:sp>
      <p:sp>
        <p:nvSpPr>
          <p:cNvPr id="6" name="Slide Number Placeholder 5"/>
          <p:cNvSpPr>
            <a:spLocks noGrp="1"/>
          </p:cNvSpPr>
          <p:nvPr>
            <p:ph type="sldNum" sz="quarter" idx="12"/>
          </p:nvPr>
        </p:nvSpPr>
        <p:spPr>
          <a:xfrm>
            <a:off x="8382000" y="6400800"/>
            <a:ext cx="457200" cy="228600"/>
          </a:xfrm>
        </p:spPr>
        <p:txBody>
          <a:bodyPr/>
          <a:lstStyle>
            <a:lvl1pPr>
              <a:defRPr sz="1000" b="1">
                <a:solidFill>
                  <a:schemeClr val="tx1"/>
                </a:solidFill>
              </a:defRPr>
            </a:lvl1pPr>
          </a:lstStyle>
          <a:p>
            <a:fld id="{D4F0B6DE-1802-401D-9E51-BF802E867C63}" type="slidenum">
              <a:rPr lang="en-CA" smtClean="0"/>
              <a:pPr/>
              <a:t>‹#›</a:t>
            </a:fld>
            <a:endParaRPr lang="en-CA" dirty="0"/>
          </a:p>
        </p:txBody>
      </p:sp>
    </p:spTree>
    <p:extLst>
      <p:ext uri="{BB962C8B-B14F-4D97-AF65-F5344CB8AC3E}">
        <p14:creationId xmlns:p14="http://schemas.microsoft.com/office/powerpoint/2010/main" val="188171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b="1"/>
            </a:lvl1pPr>
          </a:lstStyle>
          <a:p>
            <a:r>
              <a:rPr lang="en-US"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235325"/>
          </a:xfrm>
        </p:spPr>
        <p:txBody>
          <a:bodyPr/>
          <a:lstStyle>
            <a:lvl1pPr>
              <a:buClr>
                <a:schemeClr val="tx1">
                  <a:lumMod val="75000"/>
                  <a:lumOff val="25000"/>
                </a:schemeClr>
              </a:buClr>
              <a:buSzPct val="90000"/>
              <a:defRPr sz="2000"/>
            </a:lvl1pPr>
            <a:lvl2pPr>
              <a:buClr>
                <a:srgbClr val="B7C725"/>
              </a:buCl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235325"/>
          </a:xfrm>
        </p:spPr>
        <p:txBody>
          <a:bodyPr/>
          <a:lstStyle>
            <a:lvl1pPr>
              <a:buClr>
                <a:schemeClr val="tx1">
                  <a:lumMod val="75000"/>
                  <a:lumOff val="25000"/>
                </a:schemeClr>
              </a:buClr>
              <a:buSzPct val="90000"/>
              <a:defRPr sz="2000"/>
            </a:lvl1pPr>
            <a:lvl2pPr>
              <a:buClr>
                <a:srgbClr val="B7C725"/>
              </a:buClr>
              <a:defRPr sz="18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p:txBody>
      </p:sp>
      <p:sp>
        <p:nvSpPr>
          <p:cNvPr id="8" name="Slide Number Placeholder 5"/>
          <p:cNvSpPr>
            <a:spLocks noGrp="1"/>
          </p:cNvSpPr>
          <p:nvPr>
            <p:ph type="sldNum" sz="quarter" idx="10"/>
          </p:nvPr>
        </p:nvSpPr>
        <p:spPr>
          <a:xfrm>
            <a:off x="8382000" y="6400800"/>
            <a:ext cx="457200" cy="228600"/>
          </a:xfrm>
        </p:spPr>
        <p:txBody>
          <a:bodyPr/>
          <a:lstStyle>
            <a:lvl1pPr>
              <a:defRPr sz="1000" b="1">
                <a:solidFill>
                  <a:schemeClr val="tx1"/>
                </a:solidFill>
              </a:defRPr>
            </a:lvl1pPr>
          </a:lstStyle>
          <a:p>
            <a:fld id="{A5D2E6F5-8C3A-9640-85EE-462B66EF8D07}" type="slidenum">
              <a:rPr lang="en-CA" smtClean="0"/>
              <a:pPr/>
              <a:t>‹#›</a:t>
            </a:fld>
            <a:endParaRPr lang="en-CA" dirty="0"/>
          </a:p>
        </p:txBody>
      </p:sp>
    </p:spTree>
    <p:extLst>
      <p:ext uri="{BB962C8B-B14F-4D97-AF65-F5344CB8AC3E}">
        <p14:creationId xmlns:p14="http://schemas.microsoft.com/office/powerpoint/2010/main" val="3973099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baseline="0"/>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b="1">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1792288" y="5367338"/>
            <a:ext cx="5486400" cy="2714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Slide Number Placeholder 5"/>
          <p:cNvSpPr>
            <a:spLocks noGrp="1"/>
          </p:cNvSpPr>
          <p:nvPr>
            <p:ph type="sldNum" sz="quarter" idx="10"/>
          </p:nvPr>
        </p:nvSpPr>
        <p:spPr>
          <a:xfrm>
            <a:off x="8382000" y="6400800"/>
            <a:ext cx="457200" cy="228600"/>
          </a:xfrm>
        </p:spPr>
        <p:txBody>
          <a:bodyPr/>
          <a:lstStyle>
            <a:lvl1pPr>
              <a:defRPr sz="1000" b="1">
                <a:solidFill>
                  <a:schemeClr val="tx1"/>
                </a:solidFill>
              </a:defRPr>
            </a:lvl1pPr>
          </a:lstStyle>
          <a:p>
            <a:fld id="{FB1DF262-904E-544F-AD04-E67A4A35D753}" type="slidenum">
              <a:rPr lang="en-CA" smtClean="0"/>
              <a:pPr/>
              <a:t>‹#›</a:t>
            </a:fld>
            <a:endParaRPr lang="en-CA" dirty="0"/>
          </a:p>
        </p:txBody>
      </p:sp>
    </p:spTree>
    <p:extLst>
      <p:ext uri="{BB962C8B-B14F-4D97-AF65-F5344CB8AC3E}">
        <p14:creationId xmlns:p14="http://schemas.microsoft.com/office/powerpoint/2010/main" val="538638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CA"/>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mn-ea"/>
              </a:defRPr>
            </a:lvl1pPr>
          </a:lstStyle>
          <a:p>
            <a:pPr>
              <a:defRPr/>
            </a:pPr>
            <a:endParaRPr lang="en-CA"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mn-ea"/>
              </a:defRPr>
            </a:lvl1pPr>
          </a:lstStyle>
          <a:p>
            <a:pPr>
              <a:defRPr/>
            </a:pPr>
            <a:endParaRPr lang="en-CA"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5C973159-7317-1343-AB2A-8B5AFA10C26A}" type="slidenum">
              <a:rPr lang="en-CA"/>
              <a:pPr/>
              <a:t>‹#›</a:t>
            </a:fld>
            <a:endParaRPr lang="en-CA" dirty="0"/>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email">
            <a:extLst>
              <a:ext uri="{28A0092B-C50C-407E-A947-70E740481C1C}">
                <a14:useLocalDpi xmlns:a14="http://schemas.microsoft.com/office/drawing/2010/main" val="0"/>
              </a:ext>
            </a:extLst>
          </a:blip>
          <a:stretch>
            <a:fillRect/>
          </a:stretch>
        </p:blipFill>
        <p:spPr bwMode="auto">
          <a:xfrm>
            <a:off x="2911051" y="2066028"/>
            <a:ext cx="3321900" cy="272594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p:cNvPicPr>
            <a:picLocks noChangeAspect="1" noChangeArrowheads="1"/>
          </p:cNvPicPr>
          <p:nvPr/>
        </p:nvPicPr>
        <p:blipFill>
          <a:blip r:embed="rId3" cstate="email">
            <a:extLst>
              <a:ext uri="{28A0092B-C50C-407E-A947-70E740481C1C}">
                <a14:useLocalDpi xmlns:a14="http://schemas.microsoft.com/office/drawing/2010/main" val="0"/>
              </a:ext>
            </a:extLst>
          </a:blip>
          <a:stretch>
            <a:fillRect/>
          </a:stretch>
        </p:blipFill>
        <p:spPr bwMode="auto">
          <a:xfrm>
            <a:off x="2911051" y="2066028"/>
            <a:ext cx="3321899" cy="272594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 y="-387424"/>
            <a:ext cx="8991599" cy="369332"/>
          </a:xfrm>
          <a:prstGeom prst="rect">
            <a:avLst/>
          </a:prstGeom>
          <a:noFill/>
        </p:spPr>
        <p:txBody>
          <a:bodyPr wrap="square" rtlCol="0">
            <a:spAutoFit/>
          </a:bodyPr>
          <a:lstStyle/>
          <a:p>
            <a:pPr algn="l" rtl="0"/>
            <a:r>
              <a:rPr lang="fr-CA" b="1" i="0" u="none" baseline="0" dirty="0">
                <a:solidFill>
                  <a:srgbClr val="FF0000"/>
                </a:solidFill>
                <a:latin typeface="Arial" panose="020B0604020202020204" pitchFamily="34" charset="0"/>
                <a:cs typeface="Arial" panose="020B0604020202020204" pitchFamily="34" charset="0"/>
              </a:rPr>
              <a:t>APPUYEZ SUR F5 sur votre clavier pour commencer l’animation</a:t>
            </a:r>
            <a:endParaRPr lang="fr-CA" b="1" dirty="0">
              <a:solidFill>
                <a:srgbClr val="FF0000"/>
              </a:solidFill>
              <a:latin typeface="Arial" panose="020B0604020202020204" pitchFamily="34" charset="0"/>
              <a:cs typeface="Arial" panose="020B0604020202020204" pitchFamily="34" charset="0"/>
            </a:endParaRPr>
          </a:p>
        </p:txBody>
      </p:sp>
      <p:pic>
        <p:nvPicPr>
          <p:cNvPr id="10" name="Picture 2"/>
          <p:cNvPicPr>
            <a:picLocks noChangeAspect="1" noChangeArrowheads="1"/>
          </p:cNvPicPr>
          <p:nvPr/>
        </p:nvPicPr>
        <p:blipFill>
          <a:blip r:embed="rId4" cstate="email">
            <a:clrChange>
              <a:clrFrom>
                <a:srgbClr val="FFFFFF"/>
              </a:clrFrom>
              <a:clrTo>
                <a:srgbClr val="FFFFFF">
                  <a:alpha val="0"/>
                </a:srgbClr>
              </a:clrTo>
            </a:clrChange>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tretch>
            <a:fillRect/>
          </a:stretch>
        </p:blipFill>
        <p:spPr bwMode="auto">
          <a:xfrm>
            <a:off x="8872082" y="1323694"/>
            <a:ext cx="4776613" cy="4392000"/>
          </a:xfrm>
          <a:prstGeom prst="rect">
            <a:avLst/>
          </a:prstGeom>
          <a:noFill/>
          <a:extLst/>
        </p:spPr>
      </p:pic>
    </p:spTree>
    <p:extLst>
      <p:ext uri="{BB962C8B-B14F-4D97-AF65-F5344CB8AC3E}">
        <p14:creationId xmlns:p14="http://schemas.microsoft.com/office/powerpoint/2010/main" val="2477616063"/>
      </p:ext>
    </p:extLst>
  </p:cSld>
  <p:clrMapOvr>
    <a:masterClrMapping/>
  </p:clrMapOvr>
  <p:transition spd="slow" advClick="0" advTm="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027"/>
                                        </p:tgtEl>
                                        <p:attrNameLst>
                                          <p:attrName>style.visibility</p:attrName>
                                        </p:attrNameLst>
                                      </p:cBhvr>
                                      <p:to>
                                        <p:strVal val="visible"/>
                                      </p:to>
                                    </p:set>
                                    <p:anim calcmode="lin" valueType="num">
                                      <p:cBhvr>
                                        <p:cTn id="7" dur="2400" fill="hold"/>
                                        <p:tgtEl>
                                          <p:spTgt spid="1027"/>
                                        </p:tgtEl>
                                        <p:attrNameLst>
                                          <p:attrName>ppt_w</p:attrName>
                                        </p:attrNameLst>
                                      </p:cBhvr>
                                      <p:tavLst>
                                        <p:tav tm="0">
                                          <p:val>
                                            <p:fltVal val="0"/>
                                          </p:val>
                                        </p:tav>
                                        <p:tav tm="100000">
                                          <p:val>
                                            <p:strVal val="#ppt_w"/>
                                          </p:val>
                                        </p:tav>
                                      </p:tavLst>
                                    </p:anim>
                                    <p:anim calcmode="lin" valueType="num">
                                      <p:cBhvr>
                                        <p:cTn id="8" dur="2400" fill="hold"/>
                                        <p:tgtEl>
                                          <p:spTgt spid="1027"/>
                                        </p:tgtEl>
                                        <p:attrNameLst>
                                          <p:attrName>ppt_h</p:attrName>
                                        </p:attrNameLst>
                                      </p:cBhvr>
                                      <p:tavLst>
                                        <p:tav tm="0">
                                          <p:val>
                                            <p:fltVal val="0"/>
                                          </p:val>
                                        </p:tav>
                                        <p:tav tm="100000">
                                          <p:val>
                                            <p:strVal val="#ppt_h"/>
                                          </p:val>
                                        </p:tav>
                                      </p:tavLst>
                                    </p:anim>
                                    <p:animEffect transition="in" filter="fade">
                                      <p:cBhvr>
                                        <p:cTn id="9" dur="2400"/>
                                        <p:tgtEl>
                                          <p:spTgt spid="1027"/>
                                        </p:tgtEl>
                                      </p:cBhvr>
                                    </p:animEffect>
                                  </p:childTnLst>
                                </p:cTn>
                              </p:par>
                            </p:childTnLst>
                          </p:cTn>
                        </p:par>
                        <p:par>
                          <p:cTn id="10" fill="hold">
                            <p:stCondLst>
                              <p:cond delay="2400"/>
                            </p:stCondLst>
                            <p:childTnLst>
                              <p:par>
                                <p:cTn id="11" presetID="10" presetClass="entr" presetSubtype="0" fill="hold" nodeType="afterEffect">
                                  <p:stCondLst>
                                    <p:cond delay="25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500"/>
                                        <p:tgtEl>
                                          <p:spTgt spid="7"/>
                                        </p:tgtEl>
                                      </p:cBhvr>
                                    </p:animEffect>
                                  </p:childTnLst>
                                </p:cTn>
                              </p:par>
                              <p:par>
                                <p:cTn id="14" presetID="35" presetClass="path" presetSubtype="0" accel="50000" decel="50000" fill="hold" nodeType="withEffect">
                                  <p:stCondLst>
                                    <p:cond delay="200"/>
                                  </p:stCondLst>
                                  <p:childTnLst>
                                    <p:animMotion origin="layout" path="M 0.06857 0.00301 L -0.70973 1.7341E-7 " pathEditMode="relative" rAng="0" ptsTypes="AA">
                                      <p:cBhvr>
                                        <p:cTn id="15" dur="4000" fill="hold"/>
                                        <p:tgtEl>
                                          <p:spTgt spid="10"/>
                                        </p:tgtEl>
                                        <p:attrNameLst>
                                          <p:attrName>ppt_x</p:attrName>
                                          <p:attrName>ppt_y</p:attrName>
                                        </p:attrNameLst>
                                      </p:cBhvr>
                                      <p:rCtr x="-38924" y="-162"/>
                                    </p:animMotion>
                                  </p:childTnLst>
                                </p:cTn>
                              </p:par>
                            </p:childTnLst>
                          </p:cTn>
                        </p:par>
                        <p:par>
                          <p:cTn id="16" fill="hold">
                            <p:stCondLst>
                              <p:cond delay="6600"/>
                            </p:stCondLst>
                            <p:childTnLst>
                              <p:par>
                                <p:cTn id="17" presetID="10" presetClass="exit" presetSubtype="0" fill="hold" nodeType="afterEffect">
                                  <p:stCondLst>
                                    <p:cond delay="0"/>
                                  </p:stCondLst>
                                  <p:childTnLst>
                                    <p:animEffect transition="out" filter="fade">
                                      <p:cBhvr>
                                        <p:cTn id="18" dur="2100"/>
                                        <p:tgtEl>
                                          <p:spTgt spid="7"/>
                                        </p:tgtEl>
                                      </p:cBhvr>
                                    </p:animEffect>
                                    <p:set>
                                      <p:cBhvr>
                                        <p:cTn id="19" dur="1" fill="hold">
                                          <p:stCondLst>
                                            <p:cond delay="2099"/>
                                          </p:stCondLst>
                                        </p:cTn>
                                        <p:tgtEl>
                                          <p:spTgt spid="7"/>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2100"/>
                                        <p:tgtEl>
                                          <p:spTgt spid="1027"/>
                                        </p:tgtEl>
                                      </p:cBhvr>
                                    </p:animEffect>
                                    <p:set>
                                      <p:cBhvr>
                                        <p:cTn id="22" dur="1" fill="hold">
                                          <p:stCondLst>
                                            <p:cond delay="2099"/>
                                          </p:stCondLst>
                                        </p:cTn>
                                        <p:tgtEl>
                                          <p:spTgt spid="10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0630" y="990600"/>
            <a:ext cx="8860970" cy="3962400"/>
          </a:xfrm>
        </p:spPr>
        <p:txBody>
          <a:bodyPr/>
          <a:lstStyle/>
          <a:p>
            <a:pPr marL="285750" indent="-285750" algn="l" rtl="0">
              <a:spcAft>
                <a:spcPts val="1200"/>
              </a:spcAft>
            </a:pPr>
            <a:r>
              <a:rPr lang="fr-CA" sz="1700" b="0" i="0" u="none" baseline="0"/>
              <a:t>L’ALEC incorpore le chapitre de règlement des différends de l’ACI, qui comprend d’importantes modifications pour faire en sorte que les instances respectent activement les règles de l’Accord. </a:t>
            </a:r>
          </a:p>
          <a:p>
            <a:pPr lvl="1" algn="l" rtl="0">
              <a:spcBef>
                <a:spcPts val="0"/>
              </a:spcBef>
              <a:spcAft>
                <a:spcPts val="1200"/>
              </a:spcAft>
              <a:buClrTx/>
              <a:buSzPct val="100000"/>
              <a:buFont typeface="Courier New" panose="02070309020205020404" pitchFamily="49" charset="0"/>
              <a:buChar char="o"/>
            </a:pPr>
            <a:r>
              <a:rPr lang="fr-CA" sz="1700" b="0" i="0" u="none" baseline="0"/>
              <a:t>Les sanctions pécuniaires maximales pour les gouvernements qui agissent de manière non conforme à l’Accord ont été accrues par rapport à l’ACI précédent, soit jusqu’à dix millions de dollars pour les provinces les plus populeuses. </a:t>
            </a:r>
            <a:endParaRPr lang="fr-CA" sz="1700" dirty="0"/>
          </a:p>
          <a:p>
            <a:pPr lvl="1" algn="l" rtl="0">
              <a:spcBef>
                <a:spcPts val="0"/>
              </a:spcBef>
              <a:spcAft>
                <a:spcPts val="1200"/>
              </a:spcAft>
              <a:buClrTx/>
              <a:buSzPct val="100000"/>
              <a:buFont typeface="Courier New" panose="02070309020205020404" pitchFamily="49" charset="0"/>
              <a:buChar char="o"/>
            </a:pPr>
            <a:r>
              <a:rPr lang="fr-CA" sz="1700" b="0" i="0" u="none" baseline="0"/>
              <a:t>Des modifications ont été apportées pour améliorer l’efficacité administrative du règlement des différends entre une personne et un gouvernement, ce qui aidera à réduire les coûts associés.</a:t>
            </a:r>
            <a:endParaRPr lang="fr-CA" sz="1700" dirty="0"/>
          </a:p>
          <a:p>
            <a:pPr lvl="1" algn="l" rtl="0">
              <a:spcBef>
                <a:spcPts val="0"/>
              </a:spcBef>
              <a:spcAft>
                <a:spcPts val="1200"/>
              </a:spcAft>
              <a:buClrTx/>
              <a:buSzPct val="100000"/>
              <a:buFont typeface="Courier New" panose="02070309020205020404" pitchFamily="49" charset="0"/>
              <a:buChar char="o"/>
            </a:pPr>
            <a:r>
              <a:rPr lang="fr-CA" sz="1700" b="0" i="0" u="none" baseline="0"/>
              <a:t>Un nouveau processus de rejet sommaire a été ajouté pour faire en sorte qu’un différend soulevé par une entreprise contre une Partie puisse être traité plus rapidement.</a:t>
            </a:r>
          </a:p>
          <a:p>
            <a:pPr lvl="1" algn="l" rtl="0">
              <a:spcBef>
                <a:spcPts val="0"/>
              </a:spcBef>
              <a:spcAft>
                <a:spcPts val="1200"/>
              </a:spcAft>
              <a:buClrTx/>
              <a:buSzPct val="100000"/>
              <a:buFont typeface="Courier New" panose="02070309020205020404" pitchFamily="49" charset="0"/>
              <a:buChar char="o"/>
            </a:pPr>
            <a:endParaRPr lang="fr-CA" sz="1700" dirty="0"/>
          </a:p>
          <a:p>
            <a:pPr lvl="1" algn="l" rtl="0">
              <a:spcBef>
                <a:spcPts val="0"/>
              </a:spcBef>
              <a:spcAft>
                <a:spcPts val="1200"/>
              </a:spcAft>
              <a:buClrTx/>
              <a:buSzPct val="100000"/>
              <a:buFont typeface="Courier New" panose="02070309020205020404" pitchFamily="49" charset="0"/>
              <a:buChar char="o"/>
            </a:pPr>
            <a:endParaRPr lang="fr-CA" sz="1700" dirty="0" smtClean="0"/>
          </a:p>
          <a:p>
            <a:pPr lvl="1" algn="l" rtl="0">
              <a:spcBef>
                <a:spcPts val="0"/>
              </a:spcBef>
              <a:spcAft>
                <a:spcPts val="1200"/>
              </a:spcAft>
              <a:buClrTx/>
              <a:buSzPct val="100000"/>
              <a:buFont typeface="Courier New" panose="02070309020205020404" pitchFamily="49" charset="0"/>
              <a:buChar char="o"/>
            </a:pPr>
            <a:endParaRPr lang="fr-CA" sz="1700" dirty="0"/>
          </a:p>
          <a:p>
            <a:pPr lvl="1" algn="l" rtl="0">
              <a:spcBef>
                <a:spcPts val="0"/>
              </a:spcBef>
              <a:spcAft>
                <a:spcPts val="1200"/>
              </a:spcAft>
              <a:buClrTx/>
              <a:buSzPct val="100000"/>
              <a:buFont typeface="Courier New" panose="02070309020205020404" pitchFamily="49" charset="0"/>
              <a:buChar char="o"/>
            </a:pPr>
            <a:endParaRPr lang="fr-CA" sz="1700" dirty="0"/>
          </a:p>
          <a:p>
            <a:pPr algn="l" rtl="0">
              <a:spcAft>
                <a:spcPts val="1200"/>
              </a:spcAft>
            </a:pPr>
            <a:endParaRPr lang="fr-CA" sz="1700" dirty="0"/>
          </a:p>
        </p:txBody>
      </p:sp>
      <p:sp>
        <p:nvSpPr>
          <p:cNvPr id="4" name="Slide Number Placeholder 3"/>
          <p:cNvSpPr>
            <a:spLocks noGrp="1"/>
          </p:cNvSpPr>
          <p:nvPr>
            <p:ph type="sldNum" sz="quarter" idx="10"/>
          </p:nvPr>
        </p:nvSpPr>
        <p:spPr/>
        <p:txBody>
          <a:bodyPr/>
          <a:lstStyle/>
          <a:p>
            <a:pPr algn="r" rtl="0"/>
            <a:fld id="{E739770F-1C1E-BD40-87E3-4BA2F89D59FF}" type="slidenum">
              <a:rPr>
                <a:solidFill>
                  <a:srgbClr val="FFFFFF"/>
                </a:solidFill>
              </a:rPr>
              <a:pPr/>
              <a:t>10</a:t>
            </a:fld>
            <a:endParaRPr lang="fr-CA" dirty="0">
              <a:solidFill>
                <a:srgbClr val="FFFFFF"/>
              </a:solidFill>
            </a:endParaRPr>
          </a:p>
        </p:txBody>
      </p:sp>
      <p:sp>
        <p:nvSpPr>
          <p:cNvPr id="5"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rtl="0" eaLnBrk="1" hangingPunct="1"/>
            <a:r>
              <a:rPr lang="fr-CA" sz="2500" b="1" i="0" u="none" baseline="0">
                <a:solidFill>
                  <a:srgbClr val="000000"/>
                </a:solidFill>
                <a:latin typeface="Tahoma" panose="020B0604030504040204" pitchFamily="34" charset="0"/>
                <a:ea typeface="Tahoma" panose="020B0604030504040204" pitchFamily="34" charset="0"/>
                <a:cs typeface="Tahoma" panose="020B0604030504040204" pitchFamily="34" charset="0"/>
              </a:rPr>
              <a:t>Dispositions approuvées relatives au règlement des différends</a:t>
            </a:r>
            <a:endParaRPr lang="fr-CA" sz="25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2"/>
          <p:cNvSpPr txBox="1">
            <a:spLocks/>
          </p:cNvSpPr>
          <p:nvPr/>
        </p:nvSpPr>
        <p:spPr bwMode="auto">
          <a:xfrm>
            <a:off x="8382000" y="6400800"/>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fr-CA"/>
            </a:defPPr>
            <a:lvl1pPr algn="r" rtl="0" fontAlgn="base">
              <a:spcBef>
                <a:spcPct val="0"/>
              </a:spcBef>
              <a:spcAft>
                <a:spcPct val="0"/>
              </a:spcAft>
              <a:defRPr sz="1000" b="1"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a:lstStyle>
          <a:p>
            <a:pPr algn="r" rtl="0"/>
            <a:fld id="{E739770F-1C1E-BD40-87E3-4BA2F89D59FF}" type="slidenum">
              <a:rPr sz="1400"/>
              <a:pPr/>
              <a:t>10</a:t>
            </a:fld>
            <a:endParaRPr lang="fr-CA" sz="1400" dirty="0"/>
          </a:p>
        </p:txBody>
      </p:sp>
      <p:pic>
        <p:nvPicPr>
          <p:cNvPr id="12" name="Picture 2" descr="C:\Users\FungAs\AppData\Local\Microsoft\Windows\Temporary Internet Files\Content.Outlook\GTMOG490\InternalTrade-IdentifierFinal.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3"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Tree>
    <p:extLst>
      <p:ext uri="{BB962C8B-B14F-4D97-AF65-F5344CB8AC3E}">
        <p14:creationId xmlns:p14="http://schemas.microsoft.com/office/powerpoint/2010/main" val="34068988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515" y="1143000"/>
            <a:ext cx="8860971" cy="3962400"/>
          </a:xfrm>
        </p:spPr>
        <p:txBody>
          <a:bodyPr/>
          <a:lstStyle/>
          <a:p>
            <a:pPr marL="0" indent="0" algn="l" rtl="0">
              <a:spcBef>
                <a:spcPts val="0"/>
              </a:spcBef>
              <a:spcAft>
                <a:spcPts val="1200"/>
              </a:spcAft>
              <a:buNone/>
            </a:pPr>
            <a:r>
              <a:rPr lang="fr-CA" sz="1700" b="0" i="0" u="none" baseline="0"/>
              <a:t>L’ALEC conserve plusieurs éléments de l’ACI qui ont bien fonctionné :</a:t>
            </a:r>
          </a:p>
          <a:p>
            <a:pPr algn="l" rtl="0">
              <a:spcBef>
                <a:spcPts val="0"/>
              </a:spcBef>
              <a:spcAft>
                <a:spcPts val="1200"/>
              </a:spcAft>
            </a:pPr>
            <a:r>
              <a:rPr lang="fr-CA" sz="1700" b="1" i="0" u="none" baseline="0"/>
              <a:t>Mobilité de la main-d’œuvre : </a:t>
            </a:r>
            <a:r>
              <a:rPr lang="fr-CA" sz="1700" b="0" i="0" u="none" baseline="0"/>
              <a:t>L’ALEC incorpore tous les éléments de l’ACI qui exigent que les travailleurs dans des centaines de professions réglementées continueront à pouvoir travailler partout au Canada sans avoir à subir d’importantes formations ou évaluations additionnelles. </a:t>
            </a:r>
            <a:endParaRPr lang="fr-CA" sz="1700" dirty="0"/>
          </a:p>
          <a:p>
            <a:pPr algn="l" rtl="0">
              <a:spcBef>
                <a:spcPts val="0"/>
              </a:spcBef>
              <a:spcAft>
                <a:spcPts val="1200"/>
              </a:spcAft>
            </a:pPr>
            <a:r>
              <a:rPr lang="fr-CA" sz="1700" b="1" i="0" u="none" baseline="0"/>
              <a:t>Environnement : </a:t>
            </a:r>
            <a:r>
              <a:rPr lang="fr-CA" sz="1700" b="0" i="0" u="none" baseline="0"/>
              <a:t>Toutes les Parties continueront à renforcer les politiques et les pratiques dans les domaines tels que le changement climatique. L’ALEC engage les Parties à respecter des niveaux élevés de protection de l’environnement lorsqu’elles prennent des mesures en vue d’encourager le commerce et l’investissement au Canada.</a:t>
            </a:r>
          </a:p>
          <a:p>
            <a:pPr algn="l" rtl="0">
              <a:spcBef>
                <a:spcPts val="0"/>
              </a:spcBef>
              <a:spcAft>
                <a:spcPts val="1200"/>
              </a:spcAft>
              <a:buClrTx/>
            </a:pPr>
            <a:r>
              <a:rPr lang="fr-CA" sz="1700" b="1" i="0" u="none" baseline="0"/>
              <a:t>Exceptions : </a:t>
            </a:r>
            <a:r>
              <a:rPr lang="fr-CA" sz="1700" b="0" i="0" u="none" baseline="0"/>
              <a:t>L’ALEC conserve des exceptions générales, qui maintiennent la souplesse requise pour réglementer certains domaines cruciaux de responsabilité gouvernementale, notamment la sécurité nationale, la culture, la fiscalité et, pour des groupes particuliers, comme les peuples autochtones. </a:t>
            </a:r>
            <a:endParaRPr lang="fr-CA" sz="1700" dirty="0"/>
          </a:p>
        </p:txBody>
      </p:sp>
      <p:sp>
        <p:nvSpPr>
          <p:cNvPr id="7"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rtl="0" eaLnBrk="1" hangingPunct="1"/>
            <a:r>
              <a:rPr lang="fr-CA" sz="2500" b="1" i="0" u="none" baseline="0">
                <a:solidFill>
                  <a:schemeClr val="tx1"/>
                </a:solidFill>
                <a:latin typeface="Tahoma" panose="020B0604030504040204" pitchFamily="34" charset="0"/>
                <a:ea typeface="Tahoma" panose="020B0604030504040204" pitchFamily="34" charset="0"/>
                <a:cs typeface="Tahoma" panose="020B0604030504040204" pitchFamily="34" charset="0"/>
              </a:rPr>
              <a:t>Éléments conservés de l’ACI existant</a:t>
            </a:r>
            <a:r>
              <a:rPr lang="fr-CA" sz="2500" b="0" i="0" u="none" baseline="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fr-CA"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2"/>
          <p:cNvSpPr>
            <a:spLocks noGrp="1"/>
          </p:cNvSpPr>
          <p:nvPr>
            <p:ph type="sldNum" sz="quarter" idx="10"/>
          </p:nvPr>
        </p:nvSpPr>
        <p:spPr>
          <a:xfrm>
            <a:off x="8382000" y="6400800"/>
            <a:ext cx="457200" cy="228600"/>
          </a:xfrm>
        </p:spPr>
        <p:txBody>
          <a:bodyPr/>
          <a:lstStyle/>
          <a:p>
            <a:pPr algn="r" rtl="0"/>
            <a:fld id="{E739770F-1C1E-BD40-87E3-4BA2F89D59FF}" type="slidenum">
              <a:rPr sz="1400"/>
              <a:pPr/>
              <a:t>11</a:t>
            </a:fld>
            <a:endParaRPr lang="fr-CA" sz="1400" dirty="0"/>
          </a:p>
        </p:txBody>
      </p:sp>
      <p:sp>
        <p:nvSpPr>
          <p:cNvPr id="12"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Tree>
    <p:extLst>
      <p:ext uri="{BB962C8B-B14F-4D97-AF65-F5344CB8AC3E}">
        <p14:creationId xmlns:p14="http://schemas.microsoft.com/office/powerpoint/2010/main" val="616107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algn="l" rtl="0" eaLnBrk="1" hangingPunct="1"/>
            <a:r>
              <a:rPr lang="fr-CA" sz="2500" b="1" i="0" u="none" baseline="0">
                <a:solidFill>
                  <a:schemeClr val="tx1"/>
                </a:solidFill>
                <a:latin typeface="Tahoma" panose="020B0604030504040204" pitchFamily="34" charset="0"/>
                <a:ea typeface="Tahoma" panose="020B0604030504040204" pitchFamily="34" charset="0"/>
                <a:cs typeface="Tahoma" panose="020B0604030504040204" pitchFamily="34" charset="0"/>
              </a:rPr>
              <a:t> Améliorer le commerce interprovincial dans l’avenir</a:t>
            </a: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buFont typeface="Arial" panose="020B0604020202020204" pitchFamily="34" charset="0"/>
              <a:buChar char="•"/>
            </a:pPr>
            <a:endParaRPr lang="fr-CA" dirty="0"/>
          </a:p>
          <a:p>
            <a:pPr marL="285750" indent="-285750" algn="l" rtl="0">
              <a:buFont typeface="Arial" panose="020B0604020202020204" pitchFamily="34" charset="0"/>
              <a:buChar char="•"/>
            </a:pPr>
            <a:endParaRPr lang="fr-CA" dirty="0" smtClean="0"/>
          </a:p>
          <a:p>
            <a:pPr marL="285750" indent="-285750" algn="l" rtl="0">
              <a:buFont typeface="Arial" panose="020B0604020202020204" pitchFamily="34" charset="0"/>
              <a:buChar char="•"/>
            </a:pPr>
            <a:endParaRPr lang="fr-CA" sz="1800" dirty="0" smtClean="0"/>
          </a:p>
        </p:txBody>
      </p:sp>
      <p:sp>
        <p:nvSpPr>
          <p:cNvPr id="8" name="TextBox 7"/>
          <p:cNvSpPr txBox="1"/>
          <p:nvPr/>
        </p:nvSpPr>
        <p:spPr bwMode="auto">
          <a:xfrm>
            <a:off x="176151" y="3058318"/>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buFont typeface="Arial" panose="020B0604020202020204" pitchFamily="34" charset="0"/>
              <a:buChar char="•"/>
            </a:pPr>
            <a:endParaRPr lang="fr-CA" sz="1800" dirty="0" smtClean="0"/>
          </a:p>
          <a:p>
            <a:pPr marL="285750" indent="-285750" algn="l" rtl="0">
              <a:buFont typeface="Arial" panose="020B0604020202020204" pitchFamily="34" charset="0"/>
              <a:buChar char="•"/>
            </a:pPr>
            <a:endParaRPr lang="fr-CA" sz="1800" dirty="0" smtClean="0"/>
          </a:p>
        </p:txBody>
      </p:sp>
      <p:sp>
        <p:nvSpPr>
          <p:cNvPr id="13" name="TextBox 12"/>
          <p:cNvSpPr txBox="1"/>
          <p:nvPr/>
        </p:nvSpPr>
        <p:spPr bwMode="auto">
          <a:xfrm>
            <a:off x="266700" y="796008"/>
            <a:ext cx="8610600"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algn="l" rtl="0"/>
            <a:r>
              <a:rPr lang="fr-CA" sz="1650" b="0" i="0" u="none" baseline="0" dirty="0"/>
              <a:t>L’ALEC comprend d’importantes initiatives tournées vers l’avenir visant à renforcer l’union économique du Canada. Par exemple :</a:t>
            </a:r>
          </a:p>
          <a:p>
            <a:endParaRPr lang="fr-CA" sz="1650" dirty="0"/>
          </a:p>
          <a:p>
            <a:pPr marL="285750" indent="-285750" algn="l" rtl="0">
              <a:buFont typeface="Arial" panose="020B0604020202020204" pitchFamily="34" charset="0"/>
              <a:buChar char="•"/>
            </a:pPr>
            <a:r>
              <a:rPr lang="fr-CA" sz="1650" b="1" i="0" u="none" baseline="0" dirty="0"/>
              <a:t>Boissons alcooliques : </a:t>
            </a:r>
            <a:r>
              <a:rPr lang="fr-CA" sz="1650" b="0" i="0" u="none" baseline="0" dirty="0"/>
              <a:t>Dans l’année suivant l’entrée en vigueur de l’ALEC, un groupe de travail fera un compte rendu de ses travaux aux ministres responsables du commerce intérieur et ce rapport comprendra des recommandations visant à améliorer le commerce du vin, de la bière et des spiritueux au Canada. </a:t>
            </a:r>
            <a:endParaRPr lang="fr-CA" sz="1650" dirty="0" smtClean="0"/>
          </a:p>
          <a:p>
            <a:pPr marL="285750" indent="-285750" algn="l" rtl="0">
              <a:buFont typeface="Arial" panose="020B0604020202020204" pitchFamily="34" charset="0"/>
              <a:buChar char="•"/>
            </a:pPr>
            <a:endParaRPr lang="fr-CA" sz="1650" dirty="0" smtClean="0"/>
          </a:p>
          <a:p>
            <a:pPr marL="285750" indent="-285750" algn="l" rtl="0">
              <a:buFont typeface="Arial" panose="020B0604020202020204" pitchFamily="34" charset="0"/>
              <a:buChar char="•"/>
            </a:pPr>
            <a:r>
              <a:rPr lang="fr-CA" sz="1650" b="1" i="0" u="none" baseline="0" dirty="0"/>
              <a:t>Services financiers : </a:t>
            </a:r>
            <a:r>
              <a:rPr lang="fr-CA" sz="1650" b="0" i="0" u="none" baseline="0" dirty="0"/>
              <a:t>Dans un délai de six mois, les Parties participeront à des discussions exploratoires visant à évaluer l’introduction dans l’Accord de règles applicables aux services financiers.</a:t>
            </a:r>
          </a:p>
          <a:p>
            <a:endParaRPr lang="fr-CA" sz="1650" b="1" dirty="0" smtClean="0"/>
          </a:p>
          <a:p>
            <a:pPr marL="285750" indent="-285750" algn="l" rtl="0">
              <a:buFont typeface="Arial" panose="020B0604020202020204" pitchFamily="34" charset="0"/>
              <a:buChar char="•"/>
            </a:pPr>
            <a:r>
              <a:rPr lang="fr-CA" sz="1650" b="1" i="0" u="none" baseline="0" dirty="0"/>
              <a:t>Secteur des pêches :</a:t>
            </a:r>
            <a:r>
              <a:rPr lang="fr-CA" sz="1650" b="0" i="0" u="none" baseline="0" dirty="0"/>
              <a:t> Les Parties établiront un groupe de travail sur le commerce du poisson et des produits de la pêche pour examiner la façon d’améliorer le commerce dans ce secteur. </a:t>
            </a:r>
          </a:p>
          <a:p>
            <a:endParaRPr lang="fr-CA" sz="1650" dirty="0" smtClean="0"/>
          </a:p>
          <a:p>
            <a:pPr marL="285750" indent="-285750" algn="l" rtl="0">
              <a:buFont typeface="Arial" panose="020B0604020202020204" pitchFamily="34" charset="0"/>
              <a:buChar char="•"/>
            </a:pPr>
            <a:r>
              <a:rPr lang="fr-CA" sz="1650" b="1" i="0" u="none" baseline="0" dirty="0"/>
              <a:t>Secteur alimentaire des territoires : </a:t>
            </a:r>
            <a:r>
              <a:rPr lang="fr-CA" sz="1650" b="0" i="0" u="none" baseline="0" dirty="0"/>
              <a:t>Dans un délai de six à douze mois, il existe un engagement d’élaborer des options pour accroître le développement économique dans le secteur alimentaire des territoires, compte tenu des défis liés à la production et au coût des aliments sains auxquels font face les résidents des territoires.</a:t>
            </a:r>
            <a:endParaRPr lang="fr-CA" sz="1650" dirty="0" smtClean="0"/>
          </a:p>
        </p:txBody>
      </p:sp>
      <p:sp>
        <p:nvSpPr>
          <p:cNvPr id="12" name="Slide Number Placeholder 2"/>
          <p:cNvSpPr>
            <a:spLocks noGrp="1"/>
          </p:cNvSpPr>
          <p:nvPr>
            <p:ph type="sldNum" sz="quarter" idx="10"/>
          </p:nvPr>
        </p:nvSpPr>
        <p:spPr>
          <a:xfrm>
            <a:off x="8382000" y="6400800"/>
            <a:ext cx="457200" cy="228600"/>
          </a:xfrm>
        </p:spPr>
        <p:txBody>
          <a:bodyPr/>
          <a:lstStyle/>
          <a:p>
            <a:pPr algn="r" rtl="0"/>
            <a:fld id="{E739770F-1C1E-BD40-87E3-4BA2F89D59FF}" type="slidenum">
              <a:rPr sz="1400"/>
              <a:pPr/>
              <a:t>12</a:t>
            </a:fld>
            <a:endParaRPr lang="fr-CA" sz="1400" dirty="0"/>
          </a:p>
        </p:txBody>
      </p:sp>
      <p:pic>
        <p:nvPicPr>
          <p:cNvPr id="14"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5"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Tree>
    <p:extLst>
      <p:ext uri="{BB962C8B-B14F-4D97-AF65-F5344CB8AC3E}">
        <p14:creationId xmlns:p14="http://schemas.microsoft.com/office/powerpoint/2010/main" val="229012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lgn="r" rtl="0"/>
            <a:fld id="{E739770F-1C1E-BD40-87E3-4BA2F89D59FF}" type="slidenum">
              <a:rPr>
                <a:solidFill>
                  <a:srgbClr val="FFFFFF"/>
                </a:solidFill>
              </a:rPr>
              <a:pPr/>
              <a:t>13</a:t>
            </a:fld>
            <a:endParaRPr lang="fr-CA" dirty="0">
              <a:solidFill>
                <a:srgbClr val="FFFFFF"/>
              </a:solidFill>
            </a:endParaRPr>
          </a:p>
        </p:txBody>
      </p:sp>
      <p:sp>
        <p:nvSpPr>
          <p:cNvPr id="7"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rtl="0" eaLnBrk="1" hangingPunct="1"/>
            <a:r>
              <a:rPr lang="fr-CA" sz="2500" b="1" i="0" u="none" baseline="0">
                <a:solidFill>
                  <a:srgbClr val="000000"/>
                </a:solidFill>
                <a:latin typeface="Tahoma" panose="020B0604030504040204" pitchFamily="34" charset="0"/>
                <a:ea typeface="Tahoma" panose="020B0604030504040204" pitchFamily="34" charset="0"/>
                <a:cs typeface="Tahoma" panose="020B0604030504040204" pitchFamily="34" charset="0"/>
              </a:rPr>
              <a:t>Coordonnées</a:t>
            </a:r>
            <a:r>
              <a:rPr lang="fr-CA" sz="2500" b="0" i="0" u="none" baseline="0">
                <a:solidFill>
                  <a:srgbClr val="000000"/>
                </a:solidFill>
                <a:latin typeface="Tahoma" panose="020B0604030504040204" pitchFamily="34" charset="0"/>
                <a:ea typeface="Tahoma" panose="020B0604030504040204" pitchFamily="34" charset="0"/>
                <a:cs typeface="Tahoma" panose="020B0604030504040204" pitchFamily="34" charset="0"/>
              </a:rPr>
              <a:t>	</a:t>
            </a:r>
            <a:endParaRPr lang="fr-CA" sz="25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2" name="Content Placeholder 1"/>
          <p:cNvSpPr>
            <a:spLocks noGrp="1"/>
          </p:cNvSpPr>
          <p:nvPr>
            <p:ph idx="1"/>
          </p:nvPr>
        </p:nvSpPr>
        <p:spPr>
          <a:xfrm>
            <a:off x="266700" y="1600200"/>
            <a:ext cx="8610600" cy="3962400"/>
          </a:xfrm>
        </p:spPr>
        <p:txBody>
          <a:bodyPr/>
          <a:lstStyle/>
          <a:p>
            <a:pPr marL="0" indent="0" algn="l" rtl="0">
              <a:buNone/>
            </a:pPr>
            <a:r>
              <a:rPr lang="fr-CA" sz="1700" b="0" i="0" u="none" baseline="0" dirty="0"/>
              <a:t>Pour obtenir de l’aide sur l’ALEC, communiquez avec votre représentant du commerce intérieur fédéral, provincial ou territorial.   </a:t>
            </a:r>
          </a:p>
          <a:p>
            <a:endParaRPr lang="fr-CA" sz="1700" dirty="0"/>
          </a:p>
          <a:p>
            <a:pPr algn="l" rtl="0"/>
            <a:r>
              <a:rPr lang="fr-CA" sz="1700" b="0" i="0" u="none" baseline="0" dirty="0"/>
              <a:t>Pour obtenir les coordonnées, rendez-vous à www.ait-aci.ca/contact-us/internal-trade-representatives/</a:t>
            </a:r>
          </a:p>
          <a:p>
            <a:pPr marL="0" indent="0" algn="l" rtl="0">
              <a:buNone/>
            </a:pPr>
            <a:endParaRPr lang="fr-CA" sz="1700" b="1" dirty="0"/>
          </a:p>
        </p:txBody>
      </p:sp>
      <p:sp>
        <p:nvSpPr>
          <p:cNvPr id="11" name="Slide Number Placeholder 2"/>
          <p:cNvSpPr txBox="1">
            <a:spLocks/>
          </p:cNvSpPr>
          <p:nvPr/>
        </p:nvSpPr>
        <p:spPr bwMode="auto">
          <a:xfrm>
            <a:off x="8382000" y="6400800"/>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fr-CA"/>
            </a:defPPr>
            <a:lvl1pPr algn="r" rtl="0" fontAlgn="base">
              <a:spcBef>
                <a:spcPct val="0"/>
              </a:spcBef>
              <a:spcAft>
                <a:spcPct val="0"/>
              </a:spcAft>
              <a:defRPr sz="1000" b="1"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a:lstStyle>
          <a:p>
            <a:pPr algn="r" rtl="0"/>
            <a:fld id="{E739770F-1C1E-BD40-87E3-4BA2F89D59FF}" type="slidenum">
              <a:rPr sz="1400"/>
              <a:pPr/>
              <a:t>13</a:t>
            </a:fld>
            <a:endParaRPr lang="fr-CA" sz="1400" dirty="0"/>
          </a:p>
        </p:txBody>
      </p:sp>
      <p:pic>
        <p:nvPicPr>
          <p:cNvPr id="12" name="Picture 2" descr="C:\Users\FungAs\AppData\Local\Microsoft\Windows\Temporary Internet Files\Content.Outlook\GTMOG490\InternalTrade-IdentifierFinal.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3"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Tree>
    <p:extLst>
      <p:ext uri="{BB962C8B-B14F-4D97-AF65-F5344CB8AC3E}">
        <p14:creationId xmlns:p14="http://schemas.microsoft.com/office/powerpoint/2010/main" val="37125703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lgn="r" rtl="0"/>
            <a:fld id="{E739770F-1C1E-BD40-87E3-4BA2F89D59FF}" type="slidenum">
              <a:rPr>
                <a:solidFill>
                  <a:srgbClr val="FFFFFF"/>
                </a:solidFill>
              </a:rPr>
              <a:pPr/>
              <a:t>14</a:t>
            </a:fld>
            <a:endParaRPr lang="fr-CA" dirty="0">
              <a:solidFill>
                <a:srgbClr val="FFFFFF"/>
              </a:solidFill>
            </a:endParaRPr>
          </a:p>
        </p:txBody>
      </p:sp>
      <p:sp>
        <p:nvSpPr>
          <p:cNvPr id="7"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rtl="0" eaLnBrk="1" hangingPunct="1"/>
            <a:r>
              <a:rPr lang="fr-CA" sz="2500" b="1" i="0" u="none" baseline="0">
                <a:solidFill>
                  <a:schemeClr val="tx1"/>
                </a:solidFill>
                <a:latin typeface="Tahoma" panose="020B0604030504040204" pitchFamily="34" charset="0"/>
                <a:ea typeface="Tahoma" panose="020B0604030504040204" pitchFamily="34" charset="0"/>
                <a:cs typeface="Tahoma" panose="020B0604030504040204" pitchFamily="34" charset="0"/>
              </a:rPr>
              <a:t> Annexe – Structure de l’ALEC</a:t>
            </a:r>
            <a:r>
              <a:rPr lang="fr-CA" sz="2500" b="0" i="0" u="none" baseline="0">
                <a:solidFill>
                  <a:schemeClr val="tx1"/>
                </a:solidFill>
                <a:latin typeface="Tahoma" panose="020B0604030504040204" pitchFamily="34" charset="0"/>
                <a:ea typeface="Tahoma" panose="020B0604030504040204" pitchFamily="34" charset="0"/>
                <a:cs typeface="Tahoma" panose="020B0604030504040204" pitchFamily="34" charset="0"/>
              </a:rPr>
              <a:t>	</a:t>
            </a:r>
            <a:endParaRPr lang="fr-CA"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2"/>
          <p:cNvSpPr txBox="1">
            <a:spLocks/>
          </p:cNvSpPr>
          <p:nvPr/>
        </p:nvSpPr>
        <p:spPr bwMode="auto">
          <a:xfrm>
            <a:off x="8382000" y="6400800"/>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fr-CA"/>
            </a:defPPr>
            <a:lvl1pPr algn="r" rtl="0" fontAlgn="base">
              <a:spcBef>
                <a:spcPct val="0"/>
              </a:spcBef>
              <a:spcAft>
                <a:spcPct val="0"/>
              </a:spcAft>
              <a:defRPr sz="1000" b="1"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a:lstStyle>
          <a:p>
            <a:pPr algn="r" rtl="0"/>
            <a:fld id="{E739770F-1C1E-BD40-87E3-4BA2F89D59FF}" type="slidenum">
              <a:rPr sz="1400"/>
              <a:pPr/>
              <a:t>14</a:t>
            </a:fld>
            <a:endParaRPr lang="fr-CA" sz="1400" dirty="0"/>
          </a:p>
        </p:txBody>
      </p:sp>
      <p:pic>
        <p:nvPicPr>
          <p:cNvPr id="12"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3"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
        <p:nvSpPr>
          <p:cNvPr id="21" name="Text Placeholder 3"/>
          <p:cNvSpPr txBox="1">
            <a:spLocks/>
          </p:cNvSpPr>
          <p:nvPr/>
        </p:nvSpPr>
        <p:spPr bwMode="auto">
          <a:xfrm>
            <a:off x="5956960" y="1219200"/>
            <a:ext cx="2844140" cy="4691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l" defTabSz="457200" rtl="0" eaLnBrk="0" fontAlgn="base" hangingPunct="0">
              <a:spcBef>
                <a:spcPct val="20000"/>
              </a:spcBef>
              <a:spcAft>
                <a:spcPct val="0"/>
              </a:spcAft>
              <a:buClr>
                <a:srgbClr val="BA2E34"/>
              </a:buClr>
              <a:buFont typeface="Arial" panose="020B0604020202020204" pitchFamily="34" charset="0"/>
              <a:buNone/>
              <a:defRPr lang="fr-CA" sz="1400" kern="1200">
                <a:solidFill>
                  <a:srgbClr val="595959"/>
                </a:solidFill>
                <a:latin typeface="Century Gothic" pitchFamily="34" charset="0"/>
                <a:ea typeface="ヒラギノ角ゴ Pro W3" pitchFamily="126" charset="-128"/>
                <a:cs typeface="Century Gothic" pitchFamily="34" charset="0"/>
              </a:defRPr>
            </a:lvl1pPr>
            <a:lvl2pPr marL="457200" indent="0" algn="l" defTabSz="457200" rtl="0" eaLnBrk="0" fontAlgn="base" hangingPunct="0">
              <a:spcBef>
                <a:spcPct val="20000"/>
              </a:spcBef>
              <a:spcAft>
                <a:spcPct val="0"/>
              </a:spcAft>
              <a:buClr>
                <a:srgbClr val="BA2E34"/>
              </a:buClr>
              <a:buFont typeface="Arial" panose="020B0604020202020204" pitchFamily="34" charset="0"/>
              <a:buNone/>
              <a:defRPr lang="fr-CA" sz="1200" kern="1200">
                <a:solidFill>
                  <a:srgbClr val="595959"/>
                </a:solidFill>
                <a:latin typeface="Century Gothic" pitchFamily="34" charset="0"/>
                <a:ea typeface="ヒラギノ角ゴ Pro W3" pitchFamily="126" charset="-128"/>
                <a:cs typeface="Century Gothic" pitchFamily="34" charset="0"/>
              </a:defRPr>
            </a:lvl2pPr>
            <a:lvl3pPr marL="914400" indent="0" algn="l" defTabSz="457200" rtl="0" eaLnBrk="0" fontAlgn="base" hangingPunct="0">
              <a:spcBef>
                <a:spcPct val="20000"/>
              </a:spcBef>
              <a:spcAft>
                <a:spcPct val="0"/>
              </a:spcAft>
              <a:buClr>
                <a:srgbClr val="BA2E34"/>
              </a:buClr>
              <a:buFont typeface="Arial" panose="020B0604020202020204" pitchFamily="34" charset="0"/>
              <a:buNone/>
              <a:defRPr lang="fr-CA" sz="1000" kern="1200">
                <a:solidFill>
                  <a:srgbClr val="595959"/>
                </a:solidFill>
                <a:latin typeface="Century Gothic" pitchFamily="34" charset="0"/>
                <a:ea typeface="ヒラギノ角ゴ Pro W3" pitchFamily="126" charset="-128"/>
                <a:cs typeface="Century Gothic" pitchFamily="34" charset="0"/>
              </a:defRPr>
            </a:lvl3pPr>
            <a:lvl4pPr marL="1371600" indent="0" algn="l" defTabSz="457200" rtl="0" eaLnBrk="0" fontAlgn="base" hangingPunct="0">
              <a:spcBef>
                <a:spcPct val="20000"/>
              </a:spcBef>
              <a:spcAft>
                <a:spcPct val="0"/>
              </a:spcAft>
              <a:buClr>
                <a:srgbClr val="BA2E34"/>
              </a:buClr>
              <a:buFont typeface="Arial" panose="020B0604020202020204" pitchFamily="34" charset="0"/>
              <a:buNone/>
              <a:defRPr lang="fr-CA" sz="900" kern="1200">
                <a:solidFill>
                  <a:srgbClr val="595959"/>
                </a:solidFill>
                <a:latin typeface="Century Gothic" pitchFamily="34" charset="0"/>
                <a:ea typeface="ヒラギノ角ゴ Pro W3" pitchFamily="126" charset="-128"/>
                <a:cs typeface="Century Gothic" pitchFamily="34" charset="0"/>
              </a:defRPr>
            </a:lvl4pPr>
            <a:lvl5pPr marL="1828800" indent="0" algn="l" defTabSz="457200" rtl="0" eaLnBrk="0" fontAlgn="base" hangingPunct="0">
              <a:spcBef>
                <a:spcPct val="20000"/>
              </a:spcBef>
              <a:spcAft>
                <a:spcPct val="0"/>
              </a:spcAft>
              <a:buClr>
                <a:srgbClr val="BA2E34"/>
              </a:buClr>
              <a:buFont typeface="Arial" panose="020B0604020202020204" pitchFamily="34" charset="0"/>
              <a:buNone/>
              <a:defRPr lang="fr-CA" sz="900" kern="1200">
                <a:solidFill>
                  <a:srgbClr val="595959"/>
                </a:solidFill>
                <a:latin typeface="Century Gothic" pitchFamily="34" charset="0"/>
                <a:ea typeface="ヒラギノ角ゴ Pro W3" pitchFamily="126" charset="-128"/>
                <a:cs typeface="Century Gothic" pitchFamily="34" charset="0"/>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pPr marL="285750" marR="0" lvl="0" indent="-285750" algn="l" defTabSz="457200" rtl="0" eaLnBrk="0" fontAlgn="base" latinLnBrk="0" hangingPunct="0">
              <a:lnSpc>
                <a:spcPct val="100000"/>
              </a:lnSpc>
              <a:spcBef>
                <a:spcPct val="20000"/>
              </a:spcBef>
              <a:spcAft>
                <a:spcPct val="0"/>
              </a:spcAft>
              <a:buClr>
                <a:srgbClr val="BA2E34"/>
              </a:buClr>
              <a:buSzTx/>
              <a:buFont typeface="Arial" panose="020B0604020202020204" pitchFamily="34" charset="0"/>
              <a:buChar char="•"/>
              <a:tabLst/>
              <a:defRPr/>
            </a:pPr>
            <a:endParaRPr kumimoji="0" lang="fr-CA" sz="1400" b="0" i="0" u="none" strike="noStrike" kern="1200" cap="none" spc="0" normalizeH="0" baseline="0" noProof="0" dirty="0" smtClean="0">
              <a:ln>
                <a:noFill/>
              </a:ln>
              <a:solidFill>
                <a:schemeClr val="tx1"/>
              </a:solidFill>
              <a:effectLst/>
              <a:uLnTx/>
              <a:uFillTx/>
              <a:latin typeface="+mn-lt"/>
              <a:ea typeface="ヒラギノ角ゴ Pro W3" pitchFamily="126" charset="-128"/>
            </a:endParaRPr>
          </a:p>
          <a:p>
            <a:pPr marR="0" lvl="0" algn="l" defTabSz="457200" rtl="0" eaLnBrk="0" fontAlgn="base" latinLnBrk="0" hangingPunct="0">
              <a:lnSpc>
                <a:spcPct val="100000"/>
              </a:lnSpc>
              <a:spcBef>
                <a:spcPct val="20000"/>
              </a:spcBef>
              <a:spcAft>
                <a:spcPct val="0"/>
              </a:spcAft>
              <a:buClr>
                <a:srgbClr val="BA2E34"/>
              </a:buClr>
              <a:buSzTx/>
              <a:tabLst/>
              <a:defRPr/>
            </a:pPr>
            <a:r>
              <a:rPr kumimoji="0" lang="fr-CA" sz="1400" b="0" i="0" u="none" strike="noStrike" kern="1200" cap="none" spc="0" normalizeH="0" baseline="0">
                <a:ln>
                  <a:noFill/>
                </a:ln>
                <a:solidFill>
                  <a:schemeClr val="tx1"/>
                </a:solidFill>
                <a:effectLst/>
                <a:uLnTx/>
                <a:uFillTx/>
                <a:latin typeface="+mn-lt"/>
                <a:ea typeface="ヒラギノ角ゴ Pro W3" pitchFamily="126" charset="-128"/>
              </a:rPr>
              <a:t>L’ALEC adopte une approche de « liste négative », qui couvre presque tous les secteurs de l’économie, ce qui accroît considérablement la portée de l’ACI. </a:t>
            </a:r>
          </a:p>
          <a:p>
            <a:pPr marL="285750" marR="0" lvl="0" indent="-285750" algn="l" defTabSz="457200" rtl="0" eaLnBrk="0" fontAlgn="base" latinLnBrk="0" hangingPunct="0">
              <a:lnSpc>
                <a:spcPct val="100000"/>
              </a:lnSpc>
              <a:spcBef>
                <a:spcPct val="20000"/>
              </a:spcBef>
              <a:spcAft>
                <a:spcPct val="0"/>
              </a:spcAft>
              <a:buClr>
                <a:srgbClr val="BA2E34"/>
              </a:buClr>
              <a:buSzTx/>
              <a:buFont typeface="Arial" panose="020B0604020202020204" pitchFamily="34" charset="0"/>
              <a:buChar char="•"/>
              <a:tabLst/>
              <a:defRPr/>
            </a:pPr>
            <a:endParaRPr kumimoji="0" lang="fr-CA" sz="1400" b="0" i="0" u="none" strike="noStrike" kern="1200" cap="none" spc="0" normalizeH="0" baseline="0" noProof="0" dirty="0">
              <a:ln>
                <a:noFill/>
              </a:ln>
              <a:solidFill>
                <a:schemeClr val="tx1"/>
              </a:solidFill>
              <a:effectLst/>
              <a:uLnTx/>
              <a:uFillTx/>
              <a:latin typeface="+mn-lt"/>
              <a:ea typeface="ヒラギノ角ゴ Pro W3" pitchFamily="126" charset="-128"/>
            </a:endParaRPr>
          </a:p>
        </p:txBody>
      </p:sp>
      <p:graphicFrame>
        <p:nvGraphicFramePr>
          <p:cNvPr id="22" name="Content Placeholder 5"/>
          <p:cNvGraphicFramePr>
            <a:graphicFrameLocks/>
          </p:cNvGraphicFramePr>
          <p:nvPr>
            <p:custDataLst>
              <p:tags r:id="rId1"/>
            </p:custDataLst>
            <p:extLst>
              <p:ext uri="{D42A27DB-BD31-4B8C-83A1-F6EECF244321}">
                <p14:modId xmlns:p14="http://schemas.microsoft.com/office/powerpoint/2010/main" val="1258893599"/>
              </p:ext>
            </p:extLst>
          </p:nvPr>
        </p:nvGraphicFramePr>
        <p:xfrm>
          <a:off x="304800" y="837854"/>
          <a:ext cx="5399315" cy="5988934"/>
        </p:xfrm>
        <a:graphic>
          <a:graphicData uri="http://schemas.openxmlformats.org/drawingml/2006/table">
            <a:tbl>
              <a:tblPr firstRow="1" bandRow="1"/>
              <a:tblGrid>
                <a:gridCol w="5399315"/>
              </a:tblGrid>
              <a:tr h="292040">
                <a:tc>
                  <a:txBody>
                    <a:bodyPr/>
                    <a:lstStyle>
                      <a:lvl1pPr marL="0" algn="l" defTabSz="914400" rtl="0" eaLnBrk="1" latinLnBrk="0" hangingPunct="1">
                        <a:defRPr sz="1800" b="1" kern="1200">
                          <a:solidFill>
                            <a:schemeClr val="lt1"/>
                          </a:solidFill>
                          <a:latin typeface="Century Gothic"/>
                        </a:defRPr>
                      </a:lvl1pPr>
                      <a:lvl2pPr marL="457200" algn="l" defTabSz="914400" rtl="0" eaLnBrk="1" latinLnBrk="0" hangingPunct="1">
                        <a:defRPr sz="1800" b="1" kern="1200">
                          <a:solidFill>
                            <a:schemeClr val="lt1"/>
                          </a:solidFill>
                          <a:latin typeface="Century Gothic"/>
                        </a:defRPr>
                      </a:lvl2pPr>
                      <a:lvl3pPr marL="914400" algn="l" defTabSz="914400" rtl="0" eaLnBrk="1" latinLnBrk="0" hangingPunct="1">
                        <a:defRPr sz="1800" b="1" kern="1200">
                          <a:solidFill>
                            <a:schemeClr val="lt1"/>
                          </a:solidFill>
                          <a:latin typeface="Century Gothic"/>
                        </a:defRPr>
                      </a:lvl3pPr>
                      <a:lvl4pPr marL="1371600" algn="l" defTabSz="914400" rtl="0" eaLnBrk="1" latinLnBrk="0" hangingPunct="1">
                        <a:defRPr sz="1800" b="1" kern="1200">
                          <a:solidFill>
                            <a:schemeClr val="lt1"/>
                          </a:solidFill>
                          <a:latin typeface="Century Gothic"/>
                        </a:defRPr>
                      </a:lvl4pPr>
                      <a:lvl5pPr marL="1828800" algn="l" defTabSz="914400" rtl="0" eaLnBrk="1" latinLnBrk="0" hangingPunct="1">
                        <a:defRPr sz="1800" b="1" kern="1200">
                          <a:solidFill>
                            <a:schemeClr val="lt1"/>
                          </a:solidFill>
                          <a:latin typeface="Century Gothic"/>
                        </a:defRPr>
                      </a:lvl5pPr>
                      <a:lvl6pPr marL="2286000" algn="l" defTabSz="914400" rtl="0" eaLnBrk="1" latinLnBrk="0" hangingPunct="1">
                        <a:defRPr sz="1800" b="1" kern="1200">
                          <a:solidFill>
                            <a:schemeClr val="lt1"/>
                          </a:solidFill>
                          <a:latin typeface="Century Gothic"/>
                        </a:defRPr>
                      </a:lvl6pPr>
                      <a:lvl7pPr marL="2743200" algn="l" defTabSz="914400" rtl="0" eaLnBrk="1" latinLnBrk="0" hangingPunct="1">
                        <a:defRPr sz="1800" b="1" kern="1200">
                          <a:solidFill>
                            <a:schemeClr val="lt1"/>
                          </a:solidFill>
                          <a:latin typeface="Century Gothic"/>
                        </a:defRPr>
                      </a:lvl7pPr>
                      <a:lvl8pPr marL="3200400" algn="l" defTabSz="914400" rtl="0" eaLnBrk="1" latinLnBrk="0" hangingPunct="1">
                        <a:defRPr sz="1800" b="1" kern="1200">
                          <a:solidFill>
                            <a:schemeClr val="lt1"/>
                          </a:solidFill>
                          <a:latin typeface="Century Gothic"/>
                        </a:defRPr>
                      </a:lvl8pPr>
                      <a:lvl9pPr marL="3657600" algn="l" defTabSz="914400" rtl="0" eaLnBrk="1" latinLnBrk="0" hangingPunct="1">
                        <a:defRPr sz="1800" b="1" kern="1200">
                          <a:solidFill>
                            <a:schemeClr val="lt1"/>
                          </a:solidFill>
                          <a:latin typeface="Century Gothic"/>
                        </a:defRPr>
                      </a:lvl9pPr>
                    </a:lstStyle>
                    <a:p>
                      <a:pPr algn="ctr" rtl="0">
                        <a:lnSpc>
                          <a:spcPct val="115000"/>
                        </a:lnSpc>
                        <a:spcAft>
                          <a:spcPts val="0"/>
                        </a:spcAft>
                      </a:pPr>
                      <a:r>
                        <a:rPr lang="fr-CA" sz="1300" b="0" i="0" u="none" kern="1200" baseline="0">
                          <a:effectLst/>
                        </a:rPr>
                        <a:t>ALEC – Table des matières</a:t>
                      </a: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991324"/>
                    </a:solidFill>
                  </a:tcPr>
                </a:tc>
              </a:tr>
              <a:tr h="276204">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0" marR="0" lvl="0" indent="0" algn="l" defTabSz="457200" rtl="0" eaLnBrk="1" fontAlgn="auto" latinLnBrk="0" hangingPunct="1">
                        <a:lnSpc>
                          <a:spcPts val="1680"/>
                        </a:lnSpc>
                        <a:spcBef>
                          <a:spcPts val="0"/>
                        </a:spcBef>
                        <a:spcAft>
                          <a:spcPts val="0"/>
                        </a:spcAft>
                        <a:buClrTx/>
                        <a:buSzTx/>
                        <a:buFontTx/>
                        <a:buNone/>
                        <a:tabLst/>
                        <a:defRPr/>
                      </a:pPr>
                      <a:r>
                        <a:rPr lang="fr-CA" sz="1000" b="0" i="0" u="none" kern="1200" baseline="0">
                          <a:effectLst/>
                        </a:rPr>
                        <a:t>Préambule</a:t>
                      </a:r>
                      <a:endParaRPr lang="fr-CA" sz="1000" noProof="0" dirty="0" smtClean="0">
                        <a:effectLst/>
                      </a:endParaRPr>
                    </a:p>
                  </a:txBody>
                  <a:tcPr marL="75879" marR="75879" marT="37940" marB="3794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7905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gn="l" rtl="0">
                        <a:lnSpc>
                          <a:spcPts val="1680"/>
                        </a:lnSpc>
                        <a:spcAft>
                          <a:spcPts val="0"/>
                        </a:spcAft>
                      </a:pPr>
                      <a:r>
                        <a:rPr lang="fr-CA" sz="1000" b="0" i="0" u="none" kern="1200" baseline="0">
                          <a:effectLst/>
                        </a:rPr>
                        <a:t>PARTIE I – DISPOSITIONS GÉNÉRALES</a:t>
                      </a:r>
                      <a:endParaRPr lang="fr-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gn="l" rtl="0">
                        <a:lnSpc>
                          <a:spcPct val="115000"/>
                        </a:lnSpc>
                        <a:spcAft>
                          <a:spcPts val="0"/>
                        </a:spcAft>
                        <a:buFont typeface="Arial"/>
                        <a:buChar char="•"/>
                        <a:tabLst>
                          <a:tab pos="457200" algn="l"/>
                        </a:tabLst>
                      </a:pPr>
                      <a:r>
                        <a:rPr lang="fr-CA" sz="1000" b="0" i="0" u="none" kern="1200" baseline="0">
                          <a:effectLst/>
                        </a:rPr>
                        <a:t>Chapitre 1 : Dispositions initiales</a:t>
                      </a:r>
                      <a:endParaRPr lang="fr-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gn="l" rtl="0">
                        <a:lnSpc>
                          <a:spcPct val="115000"/>
                        </a:lnSpc>
                        <a:spcAft>
                          <a:spcPts val="0"/>
                        </a:spcAft>
                      </a:pPr>
                      <a:r>
                        <a:rPr lang="fr-CA" sz="1000" b="0" i="0" u="none" kern="1200" baseline="0">
                          <a:effectLst/>
                        </a:rPr>
                        <a:t>PARTIE II – RÈGLES GÉNÉRALES</a:t>
                      </a:r>
                      <a:endParaRPr lang="fr-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gn="l" rtl="0">
                        <a:lnSpc>
                          <a:spcPct val="115000"/>
                        </a:lnSpc>
                        <a:spcAft>
                          <a:spcPts val="0"/>
                        </a:spcAft>
                        <a:buFont typeface="Arial"/>
                        <a:buChar char="•"/>
                        <a:tabLst>
                          <a:tab pos="457200" algn="l"/>
                        </a:tabLst>
                      </a:pPr>
                      <a:r>
                        <a:rPr lang="fr-CA" sz="1000" b="0" i="0" u="none" kern="1200" baseline="0">
                          <a:effectLst/>
                        </a:rPr>
                        <a:t>Chapitre 2 : Règles générales (s’appliquant à l’ensemble de l’économie)</a:t>
                      </a:r>
                      <a:endParaRPr lang="fr-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gn="l" rtl="0">
                        <a:lnSpc>
                          <a:spcPct val="115000"/>
                        </a:lnSpc>
                        <a:spcAft>
                          <a:spcPts val="0"/>
                        </a:spcAft>
                      </a:pPr>
                      <a:r>
                        <a:rPr lang="fr-CA" sz="1000" b="0" i="0" u="none" kern="1200" baseline="0">
                          <a:effectLst/>
                        </a:rPr>
                        <a:t>PARTIE III – RÈGLES SPÉCIFIQUES</a:t>
                      </a:r>
                      <a:endParaRPr lang="fr-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1333636">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gn="l" rtl="0">
                        <a:lnSpc>
                          <a:spcPct val="115000"/>
                        </a:lnSpc>
                        <a:spcAft>
                          <a:spcPts val="0"/>
                        </a:spcAft>
                        <a:buFont typeface="Arial"/>
                        <a:buChar char="•"/>
                        <a:tabLst>
                          <a:tab pos="457200" algn="l"/>
                        </a:tabLst>
                      </a:pPr>
                      <a:r>
                        <a:rPr lang="fr-CA" sz="1000" b="0" i="0" u="none" kern="1200" baseline="0">
                          <a:effectLst/>
                        </a:rPr>
                        <a:t>Chapitre 3 : Dispositions spéciales </a:t>
                      </a:r>
                      <a:r>
                        <a:rPr lang="fr-CA" sz="1000" kern="1200">
                          <a:effectLst/>
                        </a:rPr>
                        <a:t/>
                      </a:r>
                      <a:br>
                        <a:rPr lang="fr-CA" sz="1000" kern="1200">
                          <a:effectLst/>
                        </a:rPr>
                      </a:br>
                      <a:r>
                        <a:rPr lang="fr-CA" sz="1000" b="0" i="0" u="none" kern="1200" baseline="0">
                          <a:effectLst/>
                        </a:rPr>
                        <a:t>(produits, services, investissement, monopoles et entreprises publiques, stimulants)</a:t>
                      </a:r>
                      <a:endParaRPr lang="fr-CA" sz="1000" dirty="0" smtClean="0">
                        <a:effectLst/>
                      </a:endParaRPr>
                    </a:p>
                    <a:p>
                      <a:pPr marL="342900" lvl="0" indent="-342900" algn="l" rtl="0">
                        <a:lnSpc>
                          <a:spcPct val="115000"/>
                        </a:lnSpc>
                        <a:spcAft>
                          <a:spcPts val="0"/>
                        </a:spcAft>
                        <a:buFont typeface="Arial"/>
                        <a:buChar char="•"/>
                        <a:tabLst>
                          <a:tab pos="457200" algn="l"/>
                        </a:tabLst>
                      </a:pPr>
                      <a:r>
                        <a:rPr lang="fr-CA" sz="1000" b="0" i="0" u="none" kern="1200" baseline="0">
                          <a:effectLst/>
                        </a:rPr>
                        <a:t>Chapitre 4 : Notification réglementaire, conciliation et coopération</a:t>
                      </a:r>
                      <a:endParaRPr lang="fr-CA" sz="1000" dirty="0" smtClean="0">
                        <a:effectLst/>
                      </a:endParaRPr>
                    </a:p>
                    <a:p>
                      <a:pPr marL="342900" lvl="0" indent="-342900" algn="l" rtl="0">
                        <a:lnSpc>
                          <a:spcPct val="115000"/>
                        </a:lnSpc>
                        <a:spcAft>
                          <a:spcPts val="0"/>
                        </a:spcAft>
                        <a:buFont typeface="Arial"/>
                        <a:buChar char="•"/>
                        <a:tabLst>
                          <a:tab pos="457200" algn="l"/>
                        </a:tabLst>
                      </a:pPr>
                      <a:r>
                        <a:rPr lang="fr-CA" sz="1000" b="0" i="0" u="none" kern="1200" baseline="0">
                          <a:effectLst/>
                        </a:rPr>
                        <a:t>Chapitre 5 : Marchés publics</a:t>
                      </a:r>
                      <a:endParaRPr lang="fr-CA" sz="1000" dirty="0">
                        <a:effectLst/>
                      </a:endParaRPr>
                    </a:p>
                    <a:p>
                      <a:pPr marL="342900" lvl="0" indent="-342900" algn="l" rtl="0">
                        <a:lnSpc>
                          <a:spcPct val="115000"/>
                        </a:lnSpc>
                        <a:spcAft>
                          <a:spcPts val="0"/>
                        </a:spcAft>
                        <a:buFont typeface="Arial"/>
                        <a:buChar char="•"/>
                        <a:tabLst>
                          <a:tab pos="457200" algn="l"/>
                        </a:tabLst>
                      </a:pPr>
                      <a:r>
                        <a:rPr lang="fr-CA" sz="1000" b="0" i="0" u="none" kern="1200" baseline="0">
                          <a:effectLst/>
                        </a:rPr>
                        <a:t>Chapitre 6 : Protection de l’environnement</a:t>
                      </a:r>
                      <a:endParaRPr lang="fr-CA" sz="1000" dirty="0">
                        <a:effectLst/>
                      </a:endParaRPr>
                    </a:p>
                    <a:p>
                      <a:pPr marL="342900" lvl="0" indent="-342900" algn="l" rtl="0">
                        <a:lnSpc>
                          <a:spcPct val="115000"/>
                        </a:lnSpc>
                        <a:spcAft>
                          <a:spcPts val="0"/>
                        </a:spcAft>
                        <a:buFont typeface="Arial"/>
                        <a:buChar char="•"/>
                        <a:tabLst>
                          <a:tab pos="457200" algn="l"/>
                        </a:tabLst>
                      </a:pPr>
                      <a:r>
                        <a:rPr lang="fr-CA" sz="1000" b="0" i="0" u="none" kern="1200" baseline="0">
                          <a:effectLst/>
                        </a:rPr>
                        <a:t>Chapitre 7 : Mobilité de la main-d’œuvre</a:t>
                      </a:r>
                      <a:endParaRPr lang="fr-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gn="l" rtl="0">
                        <a:lnSpc>
                          <a:spcPct val="115000"/>
                        </a:lnSpc>
                        <a:spcAft>
                          <a:spcPts val="0"/>
                        </a:spcAft>
                      </a:pPr>
                      <a:r>
                        <a:rPr lang="fr-CA" sz="1000" b="0" i="0" u="none" kern="1200" baseline="0">
                          <a:effectLst/>
                        </a:rPr>
                        <a:t>PARTIE IV – EXCEPTIONS</a:t>
                      </a:r>
                      <a:endParaRPr lang="fr-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42858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gn="l" rtl="0">
                        <a:lnSpc>
                          <a:spcPct val="115000"/>
                        </a:lnSpc>
                        <a:spcAft>
                          <a:spcPts val="0"/>
                        </a:spcAft>
                        <a:buFont typeface="Arial"/>
                        <a:buChar char="•"/>
                        <a:tabLst>
                          <a:tab pos="457200" algn="l"/>
                        </a:tabLst>
                      </a:pPr>
                      <a:r>
                        <a:rPr lang="fr-CA" sz="1000" b="0" i="0" u="none" kern="1200" baseline="0">
                          <a:effectLst/>
                        </a:rPr>
                        <a:t>Chapitre 8 : Exceptions générales</a:t>
                      </a:r>
                      <a:endParaRPr lang="fr-CA" sz="1000" dirty="0">
                        <a:effectLst/>
                      </a:endParaRPr>
                    </a:p>
                    <a:p>
                      <a:pPr marL="342900" lvl="0" indent="-342900" algn="l" rtl="0">
                        <a:lnSpc>
                          <a:spcPct val="115000"/>
                        </a:lnSpc>
                        <a:spcAft>
                          <a:spcPts val="0"/>
                        </a:spcAft>
                        <a:buFont typeface="Arial"/>
                        <a:buChar char="•"/>
                        <a:tabLst>
                          <a:tab pos="457200" algn="l"/>
                        </a:tabLst>
                      </a:pPr>
                      <a:r>
                        <a:rPr lang="fr-CA" sz="1000" b="0" i="0" u="none" kern="1200" baseline="0">
                          <a:effectLst/>
                        </a:rPr>
                        <a:t>Chapitre 9 : Exceptions propres aux parties </a:t>
                      </a:r>
                      <a:endParaRPr lang="fr-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9542">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gn="l" rtl="0">
                        <a:lnSpc>
                          <a:spcPts val="1440"/>
                        </a:lnSpc>
                        <a:spcAft>
                          <a:spcPts val="0"/>
                        </a:spcAft>
                      </a:pPr>
                      <a:r>
                        <a:rPr lang="fr-CA" sz="1000" b="0" i="0" u="none" kern="1200" baseline="0">
                          <a:effectLst/>
                        </a:rPr>
                        <a:t>PARTIE V – DISPOSITIONS INSTITUTIONNELLES, ADMINISTRATIVES ET FINALES</a:t>
                      </a:r>
                      <a:endParaRPr lang="fr-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60959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gn="l" rtl="0">
                        <a:lnSpc>
                          <a:spcPct val="115000"/>
                        </a:lnSpc>
                        <a:spcAft>
                          <a:spcPts val="0"/>
                        </a:spcAft>
                        <a:buFont typeface="Arial"/>
                        <a:buChar char="•"/>
                        <a:tabLst>
                          <a:tab pos="457200" algn="l"/>
                        </a:tabLst>
                      </a:pPr>
                      <a:r>
                        <a:rPr lang="fr-CA" sz="1000" b="0" i="0" u="none" kern="1200" baseline="0">
                          <a:effectLst/>
                        </a:rPr>
                        <a:t>Chapitre 10 : Règlement des différends</a:t>
                      </a:r>
                      <a:endParaRPr lang="fr-CA" sz="1000" dirty="0">
                        <a:effectLst/>
                      </a:endParaRPr>
                    </a:p>
                    <a:p>
                      <a:pPr marL="342900" lvl="0" indent="-342900" algn="l" rtl="0">
                        <a:lnSpc>
                          <a:spcPct val="115000"/>
                        </a:lnSpc>
                        <a:spcAft>
                          <a:spcPts val="0"/>
                        </a:spcAft>
                        <a:buFont typeface="Arial"/>
                        <a:buChar char="•"/>
                        <a:tabLst>
                          <a:tab pos="457200" algn="l"/>
                        </a:tabLst>
                      </a:pPr>
                      <a:r>
                        <a:rPr lang="fr-CA" sz="1000" b="0" i="0" u="none" kern="1200" baseline="0">
                          <a:effectLst/>
                        </a:rPr>
                        <a:t>Chapitre 11 : Dispositions institutionnelles</a:t>
                      </a:r>
                      <a:endParaRPr lang="fr-CA" sz="1000" dirty="0">
                        <a:effectLst/>
                      </a:endParaRPr>
                    </a:p>
                    <a:p>
                      <a:pPr marL="342900" lvl="0" indent="-342900" algn="l" rtl="0">
                        <a:lnSpc>
                          <a:spcPct val="115000"/>
                        </a:lnSpc>
                        <a:spcAft>
                          <a:spcPts val="0"/>
                        </a:spcAft>
                        <a:buFont typeface="Arial"/>
                        <a:buChar char="•"/>
                        <a:tabLst>
                          <a:tab pos="457200" algn="l"/>
                        </a:tabLst>
                      </a:pPr>
                      <a:r>
                        <a:rPr lang="fr-CA" sz="1000" b="0" i="0" u="none" kern="1200" baseline="0">
                          <a:effectLst/>
                        </a:rPr>
                        <a:t>Chapitre 12 : Dispositions finales</a:t>
                      </a:r>
                      <a:endParaRPr lang="fr-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gn="l" rtl="0">
                        <a:lnSpc>
                          <a:spcPct val="115000"/>
                        </a:lnSpc>
                        <a:spcAft>
                          <a:spcPts val="0"/>
                        </a:spcAft>
                      </a:pPr>
                      <a:r>
                        <a:rPr lang="fr-CA" sz="1000" b="0" i="0" u="none" kern="1200" baseline="0">
                          <a:effectLst/>
                        </a:rPr>
                        <a:t>PARTIE VI – DÉFINITIONS</a:t>
                      </a:r>
                      <a:endParaRPr lang="fr-CA" sz="1000" dirty="0">
                        <a:effectLst/>
                        <a:latin typeface="Calibri"/>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247575">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gn="l" rtl="0">
                        <a:lnSpc>
                          <a:spcPct val="115000"/>
                        </a:lnSpc>
                        <a:spcAft>
                          <a:spcPts val="0"/>
                        </a:spcAft>
                        <a:buFont typeface="Arial"/>
                        <a:buChar char="•"/>
                        <a:tabLst>
                          <a:tab pos="457200" algn="l"/>
                        </a:tabLst>
                      </a:pPr>
                      <a:r>
                        <a:rPr lang="fr-CA" sz="1000" b="0" i="0" u="none" kern="1200" baseline="0">
                          <a:effectLst/>
                        </a:rPr>
                        <a:t>Chapitre 13 : Définitions</a:t>
                      </a:r>
                      <a:endParaRPr lang="fr-CA" sz="1000" dirty="0">
                        <a:effectLst/>
                        <a:latin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r h="276204">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algn="l" rtl="0">
                        <a:lnSpc>
                          <a:spcPts val="1680"/>
                        </a:lnSpc>
                        <a:spcAft>
                          <a:spcPts val="0"/>
                        </a:spcAft>
                      </a:pPr>
                      <a:r>
                        <a:rPr lang="fr-CA" sz="1000" b="0" i="0" u="none" baseline="0">
                          <a:effectLst/>
                          <a:latin typeface="+mj-lt"/>
                          <a:ea typeface="Calibri"/>
                          <a:cs typeface="Times New Roman"/>
                        </a:rPr>
                        <a:t>PARTIE VII – LISTES DES PARTIES</a:t>
                      </a:r>
                      <a:endParaRPr lang="fr-CA" sz="1000" dirty="0">
                        <a:effectLst/>
                        <a:latin typeface="+mj-lt"/>
                        <a:ea typeface="Calibri"/>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ECCCC"/>
                    </a:solidFill>
                  </a:tcPr>
                </a:tc>
              </a:tr>
              <a:tr h="424978">
                <a:tc>
                  <a:txBody>
                    <a:bodyPr/>
                    <a:lstStyle>
                      <a:lvl1pPr marL="0" algn="l" defTabSz="914400" rtl="0" eaLnBrk="1" latinLnBrk="0" hangingPunct="1">
                        <a:defRPr sz="1800" kern="1200">
                          <a:solidFill>
                            <a:schemeClr val="dk1"/>
                          </a:solidFill>
                          <a:latin typeface="Century Gothic"/>
                        </a:defRPr>
                      </a:lvl1pPr>
                      <a:lvl2pPr marL="457200" algn="l" defTabSz="914400" rtl="0" eaLnBrk="1" latinLnBrk="0" hangingPunct="1">
                        <a:defRPr sz="1800" kern="1200">
                          <a:solidFill>
                            <a:schemeClr val="dk1"/>
                          </a:solidFill>
                          <a:latin typeface="Century Gothic"/>
                        </a:defRPr>
                      </a:lvl2pPr>
                      <a:lvl3pPr marL="914400" algn="l" defTabSz="914400" rtl="0" eaLnBrk="1" latinLnBrk="0" hangingPunct="1">
                        <a:defRPr sz="1800" kern="1200">
                          <a:solidFill>
                            <a:schemeClr val="dk1"/>
                          </a:solidFill>
                          <a:latin typeface="Century Gothic"/>
                        </a:defRPr>
                      </a:lvl3pPr>
                      <a:lvl4pPr marL="1371600" algn="l" defTabSz="914400" rtl="0" eaLnBrk="1" latinLnBrk="0" hangingPunct="1">
                        <a:defRPr sz="1800" kern="1200">
                          <a:solidFill>
                            <a:schemeClr val="dk1"/>
                          </a:solidFill>
                          <a:latin typeface="Century Gothic"/>
                        </a:defRPr>
                      </a:lvl4pPr>
                      <a:lvl5pPr marL="1828800" algn="l" defTabSz="914400" rtl="0" eaLnBrk="1" latinLnBrk="0" hangingPunct="1">
                        <a:defRPr sz="1800" kern="1200">
                          <a:solidFill>
                            <a:schemeClr val="dk1"/>
                          </a:solidFill>
                          <a:latin typeface="Century Gothic"/>
                        </a:defRPr>
                      </a:lvl5pPr>
                      <a:lvl6pPr marL="2286000" algn="l" defTabSz="914400" rtl="0" eaLnBrk="1" latinLnBrk="0" hangingPunct="1">
                        <a:defRPr sz="1800" kern="1200">
                          <a:solidFill>
                            <a:schemeClr val="dk1"/>
                          </a:solidFill>
                          <a:latin typeface="Century Gothic"/>
                        </a:defRPr>
                      </a:lvl6pPr>
                      <a:lvl7pPr marL="2743200" algn="l" defTabSz="914400" rtl="0" eaLnBrk="1" latinLnBrk="0" hangingPunct="1">
                        <a:defRPr sz="1800" kern="1200">
                          <a:solidFill>
                            <a:schemeClr val="dk1"/>
                          </a:solidFill>
                          <a:latin typeface="Century Gothic"/>
                        </a:defRPr>
                      </a:lvl7pPr>
                      <a:lvl8pPr marL="3200400" algn="l" defTabSz="914400" rtl="0" eaLnBrk="1" latinLnBrk="0" hangingPunct="1">
                        <a:defRPr sz="1800" kern="1200">
                          <a:solidFill>
                            <a:schemeClr val="dk1"/>
                          </a:solidFill>
                          <a:latin typeface="Century Gothic"/>
                        </a:defRPr>
                      </a:lvl8pPr>
                      <a:lvl9pPr marL="3657600" algn="l" defTabSz="914400" rtl="0" eaLnBrk="1" latinLnBrk="0" hangingPunct="1">
                        <a:defRPr sz="1800" kern="1200">
                          <a:solidFill>
                            <a:schemeClr val="dk1"/>
                          </a:solidFill>
                          <a:latin typeface="Century Gothic"/>
                        </a:defRPr>
                      </a:lvl9pPr>
                    </a:lstStyle>
                    <a:p>
                      <a:pPr marL="342900" lvl="0" indent="-342900" algn="l" rtl="0">
                        <a:lnSpc>
                          <a:spcPct val="115000"/>
                        </a:lnSpc>
                        <a:spcAft>
                          <a:spcPts val="0"/>
                        </a:spcAft>
                        <a:buFont typeface="Arial"/>
                        <a:buChar char="•"/>
                        <a:tabLst>
                          <a:tab pos="457200" algn="l"/>
                        </a:tabLst>
                      </a:pPr>
                      <a:r>
                        <a:rPr lang="fr-CA" sz="1000" b="0" i="0" u="none" baseline="0">
                          <a:effectLst/>
                          <a:latin typeface="+mn-lt"/>
                          <a:cs typeface="Times New Roman"/>
                        </a:rPr>
                        <a:t>Annexe I : Exceptions relatives à des mesures existantes</a:t>
                      </a:r>
                      <a:endParaRPr lang="fr-CA" sz="1000" dirty="0" smtClean="0">
                        <a:effectLst/>
                        <a:latin typeface="+mn-lt"/>
                        <a:cs typeface="Times New Roman"/>
                      </a:endParaRPr>
                    </a:p>
                    <a:p>
                      <a:pPr marL="342900" lvl="0" indent="-342900" algn="l" rtl="0">
                        <a:lnSpc>
                          <a:spcPct val="115000"/>
                        </a:lnSpc>
                        <a:spcAft>
                          <a:spcPts val="0"/>
                        </a:spcAft>
                        <a:buFont typeface="Arial"/>
                        <a:buChar char="•"/>
                        <a:tabLst>
                          <a:tab pos="457200" algn="l"/>
                        </a:tabLst>
                      </a:pPr>
                      <a:r>
                        <a:rPr lang="fr-CA" sz="1000" b="0" i="0" u="none" baseline="0">
                          <a:effectLst/>
                          <a:latin typeface="+mn-lt"/>
                          <a:cs typeface="Times New Roman"/>
                        </a:rPr>
                        <a:t>Annexe II : Exceptions relatives à des mesures futures</a:t>
                      </a:r>
                      <a:endParaRPr lang="fr-CA" sz="1000" dirty="0">
                        <a:effectLst/>
                        <a:latin typeface="+mn-lt"/>
                        <a:cs typeface="Times New Roman"/>
                      </a:endParaRPr>
                    </a:p>
                  </a:txBody>
                  <a:tcPr marL="75879" marR="75879" marT="37940" marB="3794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EFE7E8"/>
                    </a:solidFill>
                  </a:tcPr>
                </a:tc>
              </a:tr>
            </a:tbl>
          </a:graphicData>
        </a:graphic>
      </p:graphicFrame>
    </p:spTree>
    <p:extLst>
      <p:ext uri="{BB962C8B-B14F-4D97-AF65-F5344CB8AC3E}">
        <p14:creationId xmlns:p14="http://schemas.microsoft.com/office/powerpoint/2010/main" val="1638565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rotWithShape="1">
          <a:blip r:embed="rId2" cstate="email">
            <a:extLst>
              <a:ext uri="{28A0092B-C50C-407E-A947-70E740481C1C}">
                <a14:useLocalDpi xmlns:a14="http://schemas.microsoft.com/office/drawing/2010/main" val="0"/>
              </a:ext>
            </a:extLst>
          </a:blip>
          <a:srcRect l="47804" r="4324" b="65967"/>
          <a:stretch/>
        </p:blipFill>
        <p:spPr bwMode="auto">
          <a:xfrm>
            <a:off x="4662314" y="1508225"/>
            <a:ext cx="4323644" cy="4169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2"/>
          <p:cNvPicPr>
            <a:picLocks noChangeAspect="1" noChangeArrowheads="1"/>
          </p:cNvPicPr>
          <p:nvPr/>
        </p:nvPicPr>
        <p:blipFill>
          <a:blip r:embed="rId3" cstate="email">
            <a:extLst>
              <a:ext uri="{28A0092B-C50C-407E-A947-70E740481C1C}">
                <a14:useLocalDpi xmlns:a14="http://schemas.microsoft.com/office/drawing/2010/main" val="0"/>
              </a:ext>
            </a:extLst>
          </a:blip>
          <a:stretch>
            <a:fillRect/>
          </a:stretch>
        </p:blipFill>
        <p:spPr bwMode="auto">
          <a:xfrm>
            <a:off x="2385841" y="1330100"/>
            <a:ext cx="4776613" cy="439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710283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accel="50000" decel="50000" fill="hold" nodeType="withEffect">
                                  <p:stCondLst>
                                    <p:cond delay="0"/>
                                  </p:stCondLst>
                                  <p:childTnLst>
                                    <p:animMotion origin="layout" path="M 0.00035 3.17919E-6 L -0.24965 3.17919E-6 " pathEditMode="relative" rAng="0" ptsTypes="AA">
                                      <p:cBhvr>
                                        <p:cTn id="6" dur="2000" fill="hold"/>
                                        <p:tgtEl>
                                          <p:spTgt spid="4"/>
                                        </p:tgtEl>
                                        <p:attrNameLst>
                                          <p:attrName>ppt_x</p:attrName>
                                          <p:attrName>ppt_y</p:attrName>
                                        </p:attrNameLst>
                                      </p:cBhvr>
                                      <p:rCtr x="-12500" y="0"/>
                                    </p:animMotion>
                                  </p:childTnLst>
                                </p:cTn>
                              </p:par>
                            </p:childTnLst>
                          </p:cTn>
                        </p:par>
                        <p:par>
                          <p:cTn id="7" fill="hold">
                            <p:stCondLst>
                              <p:cond delay="2000"/>
                            </p:stCondLst>
                            <p:childTnLst>
                              <p:par>
                                <p:cTn id="8" presetID="10" presetClass="entr" presetSubtype="0" fill="hold" nodeType="after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2"/>
          <p:cNvSpPr txBox="1">
            <a:spLocks noChangeArrowheads="1"/>
          </p:cNvSpPr>
          <p:nvPr/>
        </p:nvSpPr>
        <p:spPr bwMode="auto">
          <a:xfrm>
            <a:off x="333993" y="2887667"/>
            <a:ext cx="8458200" cy="1608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rtl="0" eaLnBrk="1" hangingPunct="1"/>
            <a:endParaRPr lang="fr-CA" altLang="en-US" sz="2200" b="1" dirty="0">
              <a:solidFill>
                <a:srgbClr val="000000"/>
              </a:solidFill>
              <a:latin typeface="Tahoma" pitchFamily="34" charset="0"/>
            </a:endParaRPr>
          </a:p>
          <a:p>
            <a:pPr algn="ctr" rtl="0" eaLnBrk="1" hangingPunct="1"/>
            <a:r>
              <a:rPr lang="fr-CA" sz="2200" b="1" i="0" u="none" baseline="0">
                <a:solidFill>
                  <a:srgbClr val="000000"/>
                </a:solidFill>
                <a:latin typeface="Tahoma" pitchFamily="34" charset="0"/>
              </a:rPr>
              <a:t>Séance d’information technique </a:t>
            </a:r>
          </a:p>
          <a:p>
            <a:pPr algn="ctr" rtl="0" eaLnBrk="1" hangingPunct="1"/>
            <a:endParaRPr lang="fr-CA" altLang="en-US" sz="1050" b="1" dirty="0" smtClean="0">
              <a:solidFill>
                <a:srgbClr val="000000"/>
              </a:solidFill>
              <a:latin typeface="Tahoma" pitchFamily="34" charset="0"/>
            </a:endParaRPr>
          </a:p>
          <a:p>
            <a:pPr algn="ctr" rtl="0" eaLnBrk="1" hangingPunct="1"/>
            <a:endParaRPr lang="fr-CA" altLang="en-US" sz="2000" b="1" dirty="0" smtClean="0">
              <a:solidFill>
                <a:srgbClr val="000000"/>
              </a:solidFill>
              <a:latin typeface="Tahoma" pitchFamily="34" charset="0"/>
            </a:endParaRPr>
          </a:p>
          <a:p>
            <a:pPr algn="ctr" rtl="0" eaLnBrk="1" hangingPunct="1"/>
            <a:endParaRPr lang="fr-CA" altLang="en-US" sz="2400" b="1" dirty="0" smtClean="0">
              <a:solidFill>
                <a:srgbClr val="000000"/>
              </a:solidFill>
              <a:latin typeface="Tahoma" pitchFamily="34" charset="0"/>
            </a:endParaRPr>
          </a:p>
        </p:txBody>
      </p:sp>
      <p:sp>
        <p:nvSpPr>
          <p:cNvPr id="11" name="Text Box 14"/>
          <p:cNvSpPr txBox="1">
            <a:spLocks noChangeArrowheads="1"/>
          </p:cNvSpPr>
          <p:nvPr/>
        </p:nvSpPr>
        <p:spPr bwMode="auto">
          <a:xfrm>
            <a:off x="257793" y="4343400"/>
            <a:ext cx="861060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rtl="0" eaLnBrk="1" hangingPunct="1"/>
            <a:endParaRPr lang="fr-CA" altLang="en-US" sz="1400" b="1" dirty="0">
              <a:latin typeface="Tahoma" pitchFamily="34" charset="0"/>
            </a:endParaRPr>
          </a:p>
          <a:p>
            <a:pPr algn="ctr" rtl="0" eaLnBrk="1" hangingPunct="1"/>
            <a:r>
              <a:rPr lang="fr-CA" sz="1400" b="1" i="0" u="none" baseline="0">
                <a:latin typeface="Tahoma" pitchFamily="34" charset="0"/>
              </a:rPr>
              <a:t>Mis à jour : Le 3 avril 2017</a:t>
            </a:r>
          </a:p>
          <a:p>
            <a:pPr algn="ctr" rtl="0" eaLnBrk="1" hangingPunct="1"/>
            <a:endParaRPr lang="fr-CA" altLang="en-US" sz="1400" b="1" dirty="0">
              <a:latin typeface="Tahoma" pitchFamily="34" charset="0"/>
            </a:endParaRPr>
          </a:p>
          <a:p>
            <a:pPr algn="ctr" rtl="0" eaLnBrk="1" hangingPunct="1"/>
            <a:r>
              <a:rPr lang="fr-CA" sz="1400" b="1" i="0" u="none" baseline="0">
                <a:latin typeface="Tahoma" pitchFamily="34" charset="0"/>
              </a:rPr>
              <a:t>V.4.0</a:t>
            </a:r>
            <a:endParaRPr lang="fr-CA" altLang="en-US" sz="1400" b="1" dirty="0" smtClean="0">
              <a:latin typeface="Tahoma" pitchFamily="34" charset="0"/>
            </a:endParaRPr>
          </a:p>
          <a:p>
            <a:pPr algn="ctr" rtl="0" eaLnBrk="1" hangingPunct="1"/>
            <a:endParaRPr lang="fr-CA" altLang="en-US" sz="1400" b="1" dirty="0">
              <a:latin typeface="Tahoma" pitchFamily="34" charset="0"/>
            </a:endParaRPr>
          </a:p>
        </p:txBody>
      </p:sp>
      <p:sp>
        <p:nvSpPr>
          <p:cNvPr id="12" name="Line 4"/>
          <p:cNvSpPr>
            <a:spLocks noChangeShapeType="1"/>
          </p:cNvSpPr>
          <p:nvPr/>
        </p:nvSpPr>
        <p:spPr bwMode="auto">
          <a:xfrm flipV="1">
            <a:off x="257793" y="3810000"/>
            <a:ext cx="86106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pic>
        <p:nvPicPr>
          <p:cNvPr id="1026"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571533" y="498284"/>
            <a:ext cx="5983121" cy="2778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3541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algn="l" rtl="0" eaLnBrk="1" hangingPunct="1"/>
            <a:r>
              <a:rPr lang="fr-CA" sz="2500" b="1" i="0" u="none" baseline="0">
                <a:solidFill>
                  <a:schemeClr val="tx1"/>
                </a:solidFill>
                <a:latin typeface="Tahoma" panose="020B0604030504040204" pitchFamily="34" charset="0"/>
                <a:ea typeface="Tahoma" panose="020B0604030504040204" pitchFamily="34" charset="0"/>
                <a:cs typeface="Tahoma" panose="020B0604030504040204" pitchFamily="34" charset="0"/>
              </a:rPr>
              <a:t>Aperçu</a:t>
            </a:r>
            <a:endParaRPr lang="fr-CA"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Slide Number Placeholder 2"/>
          <p:cNvSpPr>
            <a:spLocks noGrp="1"/>
          </p:cNvSpPr>
          <p:nvPr>
            <p:ph type="sldNum" sz="quarter" idx="10"/>
          </p:nvPr>
        </p:nvSpPr>
        <p:spPr/>
        <p:txBody>
          <a:bodyPr/>
          <a:lstStyle/>
          <a:p>
            <a:pPr algn="r" rtl="0"/>
            <a:fld id="{E739770F-1C1E-BD40-87E3-4BA2F89D59FF}" type="slidenum">
              <a:rPr sz="1400"/>
              <a:pPr/>
              <a:t>4</a:t>
            </a:fld>
            <a:endParaRPr lang="fr-CA" sz="1400" dirty="0"/>
          </a:p>
        </p:txBody>
      </p:sp>
      <p:sp>
        <p:nvSpPr>
          <p:cNvPr id="2" name="TextBox 1"/>
          <p:cNvSpPr txBox="1"/>
          <p:nvPr/>
        </p:nvSpPr>
        <p:spPr bwMode="auto">
          <a:xfrm>
            <a:off x="114300" y="1322978"/>
            <a:ext cx="8801100" cy="4108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spcAft>
                <a:spcPts val="1200"/>
              </a:spcAft>
              <a:buFont typeface="Arial" panose="020B0604020202020204" pitchFamily="34" charset="0"/>
              <a:buChar char="•"/>
            </a:pPr>
            <a:r>
              <a:rPr lang="fr-CA" sz="1700" b="0" i="0" u="none" baseline="0" dirty="0"/>
              <a:t>Décembre 2014 : Une réforme exhaustive de l’Accord sur le commerce intérieur (ACI) de 1995 a été lancée dans le but de renforcer et de moderniser l’Accord.</a:t>
            </a:r>
          </a:p>
          <a:p>
            <a:pPr marL="742950" lvl="1" indent="-285750" algn="l" rtl="0">
              <a:spcAft>
                <a:spcPts val="1200"/>
              </a:spcAft>
              <a:buFont typeface="Courier New" panose="02070309020205020404" pitchFamily="49" charset="0"/>
              <a:buChar char="o"/>
            </a:pPr>
            <a:r>
              <a:rPr lang="fr-CA" sz="1700" b="0" i="0" u="none" baseline="0" dirty="0"/>
              <a:t>Sous la direction des premiers ministres du Canada et du gouvernement fédéral, le ministre ontarien responsable du commerce intérieur, M. Brad </a:t>
            </a:r>
            <a:r>
              <a:rPr lang="fr-CA" sz="1700" b="0" i="0" u="none" baseline="0" dirty="0" err="1"/>
              <a:t>Duguid</a:t>
            </a:r>
            <a:r>
              <a:rPr lang="fr-CA" sz="1700" b="0" i="0" u="none" baseline="0" dirty="0"/>
              <a:t>, a présidé les négociations.</a:t>
            </a:r>
          </a:p>
          <a:p>
            <a:pPr marL="285750" indent="-285750" algn="l" rtl="0">
              <a:spcAft>
                <a:spcPts val="1200"/>
              </a:spcAft>
              <a:buFont typeface="Arial" panose="020B0604020202020204" pitchFamily="34" charset="0"/>
              <a:buChar char="•"/>
            </a:pPr>
            <a:r>
              <a:rPr lang="fr-CA" sz="1700" b="0" i="0" u="none" baseline="0" dirty="0"/>
              <a:t>Le 22 juillet 2016 : Les premiers ministres ont annoncé qu’un accord de principe a été conclu.  En collaboration avec le gouvernement fédéral, les ministres responsables du commerce intérieur ont été chargés par les premiers ministres de finaliser les enjeux techniques non réglés liés à l’Accord de libre-échange canadien (ALEC). </a:t>
            </a:r>
          </a:p>
          <a:p>
            <a:pPr marL="285750" indent="-285750" algn="l" rtl="0">
              <a:spcAft>
                <a:spcPts val="1200"/>
              </a:spcAft>
              <a:buFont typeface="Arial" panose="020B0604020202020204" pitchFamily="34" charset="0"/>
              <a:buChar char="•"/>
            </a:pPr>
            <a:r>
              <a:rPr lang="fr-CA" sz="1700" b="0" i="0" u="none" baseline="0" dirty="0"/>
              <a:t>Le 7 avril 2017 : Tous les gouvernements fédéral, provinciaux et territoriaux ont officiellement annoncé la conclusion des négociations de l’ALEC. Le texte de l’Accord est rendu public. </a:t>
            </a:r>
            <a:endParaRPr lang="fr-CA" sz="1700" dirty="0" smtClean="0"/>
          </a:p>
          <a:p>
            <a:pPr marL="285750" indent="-285750" algn="l" rtl="0">
              <a:spcAft>
                <a:spcPts val="1200"/>
              </a:spcAft>
              <a:buFont typeface="Arial" panose="020B0604020202020204" pitchFamily="34" charset="0"/>
              <a:buChar char="•"/>
            </a:pPr>
            <a:r>
              <a:rPr lang="fr-CA" sz="1700" b="0" i="0" u="none" baseline="0" dirty="0"/>
              <a:t>Le 1</a:t>
            </a:r>
            <a:r>
              <a:rPr lang="fr-CA" sz="1700" b="0" i="0" u="none" baseline="30000" dirty="0"/>
              <a:t>er</a:t>
            </a:r>
            <a:r>
              <a:rPr lang="fr-CA" sz="1700" b="0" i="0" u="none" baseline="0" dirty="0"/>
              <a:t> juillet 2017 : L’ALEC entre en vigueur, remplaçant l’ACI.</a:t>
            </a:r>
          </a:p>
        </p:txBody>
      </p:sp>
      <p:sp>
        <p:nvSpPr>
          <p:cNvPr id="8"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pic>
        <p:nvPicPr>
          <p:cNvPr id="11"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61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algn="l" rtl="0" eaLnBrk="1" hangingPunct="1"/>
            <a:r>
              <a:rPr lang="fr-CA" sz="2500" b="1" i="0" u="none" baseline="0">
                <a:solidFill>
                  <a:schemeClr val="tx1"/>
                </a:solidFill>
                <a:latin typeface="Tahoma" panose="020B0604030504040204" pitchFamily="34" charset="0"/>
                <a:ea typeface="Tahoma" panose="020B0604030504040204" pitchFamily="34" charset="0"/>
                <a:cs typeface="Tahoma" panose="020B0604030504040204" pitchFamily="34" charset="0"/>
              </a:rPr>
              <a:t>L’ALEC – Architecture et principes </a:t>
            </a:r>
            <a:endParaRPr lang="fr-CA"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buFont typeface="Arial" panose="020B0604020202020204" pitchFamily="34" charset="0"/>
              <a:buChar char="•"/>
            </a:pPr>
            <a:endParaRPr lang="fr-CA" dirty="0"/>
          </a:p>
          <a:p>
            <a:pPr marL="285750" indent="-285750" algn="l" rtl="0">
              <a:buFont typeface="Arial" panose="020B0604020202020204" pitchFamily="34" charset="0"/>
              <a:buChar char="•"/>
            </a:pPr>
            <a:endParaRPr lang="fr-CA" dirty="0" smtClean="0"/>
          </a:p>
          <a:p>
            <a:pPr marL="285750" indent="-285750" algn="l" rtl="0">
              <a:buFont typeface="Arial" panose="020B0604020202020204" pitchFamily="34" charset="0"/>
              <a:buChar char="•"/>
            </a:pPr>
            <a:endParaRPr lang="fr-CA" sz="1800" dirty="0" smtClean="0"/>
          </a:p>
        </p:txBody>
      </p:sp>
      <p:sp>
        <p:nvSpPr>
          <p:cNvPr id="10" name="TextBox 9"/>
          <p:cNvSpPr txBox="1"/>
          <p:nvPr/>
        </p:nvSpPr>
        <p:spPr bwMode="auto">
          <a:xfrm>
            <a:off x="170213" y="1312307"/>
            <a:ext cx="8803574" cy="4308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spcAft>
                <a:spcPts val="1200"/>
              </a:spcAft>
              <a:buFont typeface="Arial" panose="020B0604020202020204" pitchFamily="34" charset="0"/>
              <a:buChar char="•"/>
            </a:pPr>
            <a:r>
              <a:rPr lang="fr-CA" sz="1600" b="0" i="0" u="none" baseline="0"/>
              <a:t>L’ALEC remplacera l’ACI existant, donnant lieu à un accord plus ambitieux et exhaustif. </a:t>
            </a:r>
            <a:endParaRPr lang="fr-CA" sz="1600" dirty="0" smtClean="0"/>
          </a:p>
          <a:p>
            <a:pPr marL="285750" indent="-285750" algn="l" rtl="0">
              <a:spcAft>
                <a:spcPts val="1200"/>
              </a:spcAft>
              <a:buFont typeface="Arial" panose="020B0604020202020204" pitchFamily="34" charset="0"/>
              <a:buChar char="•"/>
            </a:pPr>
            <a:r>
              <a:rPr lang="fr-CA" sz="1600" b="0" i="0" u="none" baseline="0"/>
              <a:t>L’ALEC couvrira presque tous les secteurs de l’économie canadienne, alors que la structure de l’ACI limitait la couverture à certains secteurs ou à certaines industries.</a:t>
            </a:r>
          </a:p>
          <a:p>
            <a:pPr marL="285750" indent="-285750" algn="l" rtl="0">
              <a:spcAft>
                <a:spcPts val="1200"/>
              </a:spcAft>
              <a:buFont typeface="Arial" panose="020B0604020202020204" pitchFamily="34" charset="0"/>
              <a:buChar char="•"/>
            </a:pPr>
            <a:r>
              <a:rPr lang="fr-CA" sz="1600" b="0" i="0" u="none" baseline="0"/>
              <a:t>L’ALEC améliorera la transparence en assujettissant toutes les mesures gouvernementales (p. ex., les lois, les règlements, les politiques) aux règles de l’Accord, à moins que celles-ci soient admissibles à une exception générale ou propre aux parties de l’Accord.  </a:t>
            </a:r>
            <a:endParaRPr lang="fr-CA" sz="1600" dirty="0"/>
          </a:p>
          <a:p>
            <a:pPr marL="285750" indent="-285750" algn="l" rtl="0">
              <a:spcAft>
                <a:spcPts val="1200"/>
              </a:spcAft>
              <a:buFont typeface="Arial" panose="020B0604020202020204" pitchFamily="34" charset="0"/>
              <a:buChar char="•"/>
            </a:pPr>
            <a:r>
              <a:rPr lang="fr-CA" sz="1600" b="0" i="0" u="none" baseline="0"/>
              <a:t>L’ALEC harmonisera davantage les engagements de commerce intérieur avec ceux figurant dans les accords internationaux du Canada, notamment l’Accord économique et commercial global (AECG) entre le Canada et l’Union européenne.</a:t>
            </a:r>
          </a:p>
          <a:p>
            <a:pPr marL="800100" lvl="1" indent="-342900" algn="l" rtl="0" eaLnBrk="0" hangingPunct="0">
              <a:spcBef>
                <a:spcPts val="0"/>
              </a:spcBef>
              <a:spcAft>
                <a:spcPts val="1200"/>
              </a:spcAft>
              <a:buClr>
                <a:schemeClr val="tx1">
                  <a:lumMod val="75000"/>
                  <a:lumOff val="25000"/>
                </a:schemeClr>
              </a:buClr>
              <a:buSzPct val="100000"/>
              <a:buFont typeface="Courier New" panose="02070309020205020404" pitchFamily="49" charset="0"/>
              <a:buChar char="o"/>
            </a:pPr>
            <a:r>
              <a:rPr lang="fr-CA" sz="1600" b="0" i="0" u="none" baseline="0"/>
              <a:t>À la base, l’ALEC interdit la discrimination à l’égard des produits, des services, des travailleurs et des investissements en fonction de leur province ou territoire d’origine. </a:t>
            </a:r>
          </a:p>
          <a:p>
            <a:pPr marL="742950" lvl="1" indent="-285750" algn="l" rtl="0">
              <a:spcAft>
                <a:spcPts val="1200"/>
              </a:spcAft>
              <a:buFont typeface="Courier New" panose="02070309020205020404" pitchFamily="49" charset="0"/>
              <a:buChar char="o"/>
            </a:pPr>
            <a:r>
              <a:rPr lang="fr-CA" sz="1600" b="0" i="0" u="none" baseline="0"/>
              <a:t>Les entreprises canadiennes concurrenceront sur un pied d’égalité avec les entreprises et les ressortissants étrangers des partenaires de commerce international du Canada au sein du marché intérieur. </a:t>
            </a:r>
            <a:endParaRPr lang="fr-CA" sz="1600" dirty="0"/>
          </a:p>
        </p:txBody>
      </p:sp>
      <p:sp>
        <p:nvSpPr>
          <p:cNvPr id="15" name="Slide Number Placeholder 2"/>
          <p:cNvSpPr>
            <a:spLocks noGrp="1"/>
          </p:cNvSpPr>
          <p:nvPr>
            <p:ph type="sldNum" sz="quarter" idx="10"/>
          </p:nvPr>
        </p:nvSpPr>
        <p:spPr>
          <a:xfrm>
            <a:off x="8382000" y="6400800"/>
            <a:ext cx="457200" cy="228600"/>
          </a:xfrm>
        </p:spPr>
        <p:txBody>
          <a:bodyPr/>
          <a:lstStyle/>
          <a:p>
            <a:pPr algn="r" rtl="0"/>
            <a:fld id="{E739770F-1C1E-BD40-87E3-4BA2F89D59FF}" type="slidenum">
              <a:rPr sz="1400"/>
              <a:pPr/>
              <a:t>5</a:t>
            </a:fld>
            <a:endParaRPr lang="fr-CA" sz="1400" dirty="0"/>
          </a:p>
        </p:txBody>
      </p:sp>
      <p:pic>
        <p:nvPicPr>
          <p:cNvPr id="16"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7"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Tree>
    <p:extLst>
      <p:ext uri="{BB962C8B-B14F-4D97-AF65-F5344CB8AC3E}">
        <p14:creationId xmlns:p14="http://schemas.microsoft.com/office/powerpoint/2010/main" val="4008492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algn="l" rtl="0" eaLnBrk="1" hangingPunct="1"/>
            <a:r>
              <a:rPr lang="fr-CA" sz="2500" b="1" i="0" u="none" baseline="0">
                <a:solidFill>
                  <a:schemeClr val="tx1"/>
                </a:solidFill>
                <a:latin typeface="Tahoma" panose="020B0604030504040204" pitchFamily="34" charset="0"/>
                <a:ea typeface="Tahoma" panose="020B0604030504040204" pitchFamily="34" charset="0"/>
                <a:cs typeface="Tahoma" panose="020B0604030504040204" pitchFamily="34" charset="0"/>
              </a:rPr>
              <a:t>Règles commerciales modernisées en vertu de l’ALEC</a:t>
            </a:r>
            <a:endParaRPr lang="fr-CA"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buFont typeface="Arial" panose="020B0604020202020204" pitchFamily="34" charset="0"/>
              <a:buChar char="•"/>
            </a:pPr>
            <a:endParaRPr lang="fr-CA" dirty="0"/>
          </a:p>
          <a:p>
            <a:pPr marL="285750" indent="-285750" algn="l" rtl="0">
              <a:buFont typeface="Arial" panose="020B0604020202020204" pitchFamily="34" charset="0"/>
              <a:buChar char="•"/>
            </a:pPr>
            <a:endParaRPr lang="fr-CA" dirty="0" smtClean="0"/>
          </a:p>
          <a:p>
            <a:pPr marL="285750" indent="-285750" algn="l" rtl="0">
              <a:buFont typeface="Arial" panose="020B0604020202020204" pitchFamily="34" charset="0"/>
              <a:buChar char="•"/>
            </a:pPr>
            <a:endParaRPr lang="fr-CA" sz="1800" dirty="0" smtClean="0"/>
          </a:p>
        </p:txBody>
      </p:sp>
      <p:sp>
        <p:nvSpPr>
          <p:cNvPr id="8" name="TextBox 7"/>
          <p:cNvSpPr txBox="1"/>
          <p:nvPr/>
        </p:nvSpPr>
        <p:spPr bwMode="auto">
          <a:xfrm>
            <a:off x="152401" y="1114455"/>
            <a:ext cx="8839199" cy="4739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algn="l" rtl="0" eaLnBrk="0" hangingPunct="0">
              <a:spcBef>
                <a:spcPts val="0"/>
              </a:spcBef>
              <a:spcAft>
                <a:spcPts val="1200"/>
              </a:spcAft>
              <a:buClr>
                <a:schemeClr val="tx1">
                  <a:lumMod val="75000"/>
                  <a:lumOff val="25000"/>
                </a:schemeClr>
              </a:buClr>
              <a:buSzPct val="100000"/>
            </a:pPr>
            <a:r>
              <a:rPr lang="fr-CA" sz="1400" b="0" i="0" u="none" baseline="0" dirty="0">
                <a:latin typeface="+mn-lt"/>
              </a:rPr>
              <a:t>L’ALEC présente un cadre de commerce intérieur exhaustif qui permettra d’améliorer le commerce au sein du Canada.</a:t>
            </a:r>
          </a:p>
          <a:p>
            <a:pPr marL="285750" lvl="0" indent="-285750" algn="l" rtl="0">
              <a:buFont typeface="Arial" panose="020B0604020202020204" pitchFamily="34" charset="0"/>
              <a:buChar char="•"/>
            </a:pPr>
            <a:r>
              <a:rPr lang="fr-CA" sz="1400" b="1" i="0" u="none" baseline="0" dirty="0">
                <a:latin typeface="+mn-lt"/>
              </a:rPr>
              <a:t>Non-discrimination : </a:t>
            </a:r>
            <a:r>
              <a:rPr lang="fr-CA" sz="1400" b="0" i="0" u="none" baseline="0" dirty="0">
                <a:latin typeface="+mn-lt"/>
              </a:rPr>
              <a:t>Tous les produits, les services, les travailleurs et les investissements de partout au Canada doivent recevoir le même traitement non discriminatoire dans l’ensemble du pays.  Cette obligation s’applique également aux nouveaux produits et services alors que l’industrie continue à évoluer (p. ex., les nouvelles technologies émergentes du secteur de l’énergie verte).</a:t>
            </a:r>
          </a:p>
          <a:p>
            <a:pPr marL="285750" lvl="0" indent="-285750" algn="l" rtl="0">
              <a:buFont typeface="Arial" panose="020B0604020202020204" pitchFamily="34" charset="0"/>
              <a:buChar char="•"/>
            </a:pPr>
            <a:endParaRPr lang="fr-CA" sz="1400" dirty="0">
              <a:latin typeface="+mn-lt"/>
            </a:endParaRPr>
          </a:p>
          <a:p>
            <a:pPr marL="342900" indent="-342900" algn="l" rtl="0" eaLnBrk="0" hangingPunct="0">
              <a:spcBef>
                <a:spcPts val="0"/>
              </a:spcBef>
              <a:spcAft>
                <a:spcPts val="1200"/>
              </a:spcAft>
              <a:buClr>
                <a:schemeClr val="tx1">
                  <a:lumMod val="75000"/>
                  <a:lumOff val="25000"/>
                </a:schemeClr>
              </a:buClr>
              <a:buSzPct val="100000"/>
              <a:buFont typeface="Arial" panose="020B0604020202020204" pitchFamily="34" charset="0"/>
              <a:buChar char="•"/>
            </a:pPr>
            <a:r>
              <a:rPr lang="fr-CA" sz="1400" b="1" i="0" u="none" baseline="0" dirty="0">
                <a:latin typeface="+mn-lt"/>
              </a:rPr>
              <a:t>Libre circulation des produits : </a:t>
            </a:r>
            <a:r>
              <a:rPr lang="fr-CA" sz="1400" b="0" i="0" u="none" baseline="0" dirty="0">
                <a:latin typeface="+mn-lt"/>
              </a:rPr>
              <a:t>Les règles font en sorte que les règlements techniques ne créent pas d’obstacles inutiles au commerce.  Les gouvernements peuvent aussi continuer à adopter des mesures visant à protéger l’innocuité des produits alimentaires et la santé ou la vie des humains, des animaux ou des végétaux, tout en assurant le maintien des normes de santé et de sécurité les plus élevées pour les Canadiens. </a:t>
            </a:r>
            <a:endParaRPr lang="fr-CA" sz="1400" dirty="0" smtClean="0">
              <a:latin typeface="+mn-lt"/>
            </a:endParaRPr>
          </a:p>
          <a:p>
            <a:pPr marL="342900" lvl="1" indent="-342900" algn="l" rtl="0" eaLnBrk="0" hangingPunct="0">
              <a:spcBef>
                <a:spcPts val="0"/>
              </a:spcBef>
              <a:spcAft>
                <a:spcPts val="1200"/>
              </a:spcAft>
              <a:buClr>
                <a:schemeClr val="tx1">
                  <a:lumMod val="75000"/>
                  <a:lumOff val="25000"/>
                </a:schemeClr>
              </a:buClr>
              <a:buSzPct val="100000"/>
              <a:buFont typeface="Arial" panose="020B0604020202020204" pitchFamily="34" charset="0"/>
              <a:buChar char="•"/>
            </a:pPr>
            <a:r>
              <a:rPr lang="fr-CA" sz="1400" b="1" i="0" u="none" baseline="0" dirty="0">
                <a:latin typeface="+mn-lt"/>
              </a:rPr>
              <a:t>Marchés ouverts pour les services : </a:t>
            </a:r>
            <a:r>
              <a:rPr lang="fr-CA" sz="1400" b="0" i="0" u="none" baseline="0" dirty="0">
                <a:latin typeface="+mn-lt"/>
              </a:rPr>
              <a:t>Les fournisseurs de services canadiens, comme les sociétés d’ingénierie et de construction, ne feront pas face à des exigences ou à d’autres restrictions discriminatoires en matière de résidence ou de délivrance de permis qui auraient des répercussions sur la capacité à fournir des services à l’échelle du Canada (p. ex., des limites sur le nombre de fournisseurs de services pouvant exercer leurs activités dans une province ou un territoire).</a:t>
            </a:r>
            <a:endParaRPr lang="fr-CA" sz="1400" dirty="0">
              <a:latin typeface="+mn-lt"/>
            </a:endParaRPr>
          </a:p>
          <a:p>
            <a:pPr marL="800100" lvl="1" indent="-342900" algn="l" rtl="0" eaLnBrk="0" hangingPunct="0">
              <a:spcBef>
                <a:spcPts val="0"/>
              </a:spcBef>
              <a:spcAft>
                <a:spcPts val="1200"/>
              </a:spcAft>
              <a:buClr>
                <a:schemeClr val="tx1">
                  <a:lumMod val="75000"/>
                  <a:lumOff val="25000"/>
                </a:schemeClr>
              </a:buClr>
              <a:buSzPct val="100000"/>
              <a:buFont typeface="Courier New" panose="02070309020205020404" pitchFamily="49" charset="0"/>
              <a:buChar char="o"/>
            </a:pPr>
            <a:r>
              <a:rPr lang="fr-CA" sz="1400" b="0" i="0" u="none" baseline="0" dirty="0">
                <a:latin typeface="+mn-lt"/>
              </a:rPr>
              <a:t>Les exigences du gouvernement en matière de qualification et de licences et de permis à l’échelle du Canada seront régies par des règles qui assureront transparence, rapidité et impartialité.</a:t>
            </a:r>
          </a:p>
        </p:txBody>
      </p:sp>
      <p:sp>
        <p:nvSpPr>
          <p:cNvPr id="13" name="Slide Number Placeholder 2"/>
          <p:cNvSpPr>
            <a:spLocks noGrp="1"/>
          </p:cNvSpPr>
          <p:nvPr>
            <p:ph type="sldNum" sz="quarter" idx="10"/>
          </p:nvPr>
        </p:nvSpPr>
        <p:spPr>
          <a:xfrm>
            <a:off x="8382000" y="6400800"/>
            <a:ext cx="457200" cy="228600"/>
          </a:xfrm>
        </p:spPr>
        <p:txBody>
          <a:bodyPr/>
          <a:lstStyle/>
          <a:p>
            <a:pPr algn="r" rtl="0"/>
            <a:fld id="{E739770F-1C1E-BD40-87E3-4BA2F89D59FF}" type="slidenum">
              <a:rPr sz="1400"/>
              <a:pPr/>
              <a:t>6</a:t>
            </a:fld>
            <a:endParaRPr lang="fr-CA" sz="1400" dirty="0"/>
          </a:p>
        </p:txBody>
      </p:sp>
      <p:pic>
        <p:nvPicPr>
          <p:cNvPr id="14"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5"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Tree>
    <p:extLst>
      <p:ext uri="{BB962C8B-B14F-4D97-AF65-F5344CB8AC3E}">
        <p14:creationId xmlns:p14="http://schemas.microsoft.com/office/powerpoint/2010/main" val="1672487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algn="l" rtl="0" eaLnBrk="1" hangingPunct="1"/>
            <a:r>
              <a:rPr lang="fr-CA" sz="2500" b="1" i="0" u="none" baseline="0">
                <a:solidFill>
                  <a:schemeClr val="tx1"/>
                </a:solidFill>
                <a:latin typeface="Tahoma" panose="020B0604030504040204" pitchFamily="34" charset="0"/>
                <a:ea typeface="Tahoma" panose="020B0604030504040204" pitchFamily="34" charset="0"/>
                <a:cs typeface="Tahoma" panose="020B0604030504040204" pitchFamily="34" charset="0"/>
              </a:rPr>
              <a:t>Règles commerciales modernisées en vertu de l’ALEC</a:t>
            </a:r>
            <a:endParaRPr lang="fr-CA" sz="25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buFont typeface="Arial" panose="020B0604020202020204" pitchFamily="34" charset="0"/>
              <a:buChar char="•"/>
            </a:pPr>
            <a:endParaRPr lang="fr-CA" dirty="0"/>
          </a:p>
          <a:p>
            <a:pPr marL="285750" indent="-285750" algn="l" rtl="0">
              <a:buFont typeface="Arial" panose="020B0604020202020204" pitchFamily="34" charset="0"/>
              <a:buChar char="•"/>
            </a:pPr>
            <a:endParaRPr lang="fr-CA" dirty="0" smtClean="0"/>
          </a:p>
          <a:p>
            <a:pPr marL="285750" indent="-285750" algn="l" rtl="0">
              <a:buFont typeface="Arial" panose="020B0604020202020204" pitchFamily="34" charset="0"/>
              <a:buChar char="•"/>
            </a:pPr>
            <a:endParaRPr lang="fr-CA" sz="1800" dirty="0" smtClean="0"/>
          </a:p>
        </p:txBody>
      </p:sp>
      <p:sp>
        <p:nvSpPr>
          <p:cNvPr id="8" name="TextBox 7"/>
          <p:cNvSpPr txBox="1"/>
          <p:nvPr/>
        </p:nvSpPr>
        <p:spPr bwMode="auto">
          <a:xfrm>
            <a:off x="152400" y="898803"/>
            <a:ext cx="8839199" cy="6340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spcAft>
                <a:spcPts val="1200"/>
              </a:spcAft>
              <a:buFont typeface="Arial" panose="020B0604020202020204" pitchFamily="34" charset="0"/>
              <a:buChar char="•"/>
            </a:pPr>
            <a:r>
              <a:rPr lang="fr-CA" sz="1600" b="1" i="0" u="none" baseline="0" dirty="0">
                <a:latin typeface="+mn-lt"/>
              </a:rPr>
              <a:t>Protection des investissements :</a:t>
            </a:r>
            <a:r>
              <a:rPr lang="fr-CA" sz="1600" b="0" i="0" u="none" baseline="0" dirty="0">
                <a:latin typeface="+mn-lt"/>
              </a:rPr>
              <a:t>  Les règles font en sorte que les investisseurs ne fassent pas l’objet d’une interdiction ou d’une restriction relativement à l’investissement dans une autre province ou un autre territoire. Cela permettra aux investisseurs de rechercher plus librement des possibilités économiques dans l’ensemble du pays. </a:t>
            </a:r>
            <a:endParaRPr lang="fr-CA" sz="1600" b="1" dirty="0">
              <a:latin typeface="+mn-lt"/>
            </a:endParaRPr>
          </a:p>
          <a:p>
            <a:pPr marL="285750" indent="-285750" algn="l" rtl="0">
              <a:spcAft>
                <a:spcPts val="1200"/>
              </a:spcAft>
              <a:buFont typeface="Arial" panose="020B0604020202020204" pitchFamily="34" charset="0"/>
              <a:buChar char="•"/>
            </a:pPr>
            <a:r>
              <a:rPr lang="fr-CA" sz="1600" b="1" i="0" u="none" baseline="0" dirty="0">
                <a:latin typeface="+mn-lt"/>
              </a:rPr>
              <a:t>Monopoles et entreprises publiques : </a:t>
            </a:r>
            <a:r>
              <a:rPr lang="fr-CA" sz="1600" b="0" i="0" u="none" baseline="0" dirty="0">
                <a:latin typeface="+mn-lt"/>
              </a:rPr>
              <a:t>Lorsque des monopoles et des entreprises publiques exercent des activités commerciales au Canada, ils doivent fournir un traitement non discriminatoire et agir uniquement en fonction des considérations commerciales dans le cadre de leurs achats ou de leurs ventes de produits ou de services ou de leur traitement des investisseurs. </a:t>
            </a:r>
            <a:endParaRPr lang="fr-CA" sz="1600" dirty="0">
              <a:latin typeface="+mn-lt"/>
            </a:endParaRPr>
          </a:p>
          <a:p>
            <a:pPr marL="285750" indent="-285750" algn="l" rtl="0">
              <a:spcAft>
                <a:spcPts val="1200"/>
              </a:spcAft>
              <a:buFont typeface="Arial" panose="020B0604020202020204" pitchFamily="34" charset="0"/>
              <a:buChar char="•"/>
            </a:pPr>
            <a:r>
              <a:rPr lang="fr-CA" sz="1600" b="1" i="0" u="none" baseline="0" dirty="0">
                <a:latin typeface="+mn-lt"/>
              </a:rPr>
              <a:t>Marchés publics : </a:t>
            </a:r>
            <a:r>
              <a:rPr lang="fr-CA" sz="1600" b="0" i="0" u="none" baseline="0" dirty="0">
                <a:latin typeface="+mn-lt"/>
              </a:rPr>
              <a:t>Les règles mettent sur un pied d’égalité les entreprises qui exercent leurs activités au Canada. </a:t>
            </a:r>
            <a:endParaRPr lang="fr-CA" sz="1600" dirty="0">
              <a:latin typeface="+mn-lt"/>
            </a:endParaRPr>
          </a:p>
          <a:p>
            <a:pPr marL="742950" lvl="1" indent="-285750" algn="l" rtl="0">
              <a:spcAft>
                <a:spcPts val="1200"/>
              </a:spcAft>
              <a:buFont typeface="Courier New" panose="02070309020205020404" pitchFamily="49" charset="0"/>
              <a:buChar char="o"/>
            </a:pPr>
            <a:r>
              <a:rPr lang="fr-CA" sz="1600" b="0" i="0" u="none" baseline="0" dirty="0">
                <a:latin typeface="+mn-lt"/>
              </a:rPr>
              <a:t>Les marchés publics ouverts feront l’objet de mécanismes de règlement des différends qui permettent aux fournisseurs individuels de contester des offres. Ces mécanismes seront en place pour tous les gouvernements, fédéral, provinciaux et territoriaux.</a:t>
            </a:r>
          </a:p>
          <a:p>
            <a:pPr marL="742950" lvl="1" indent="-285750" algn="l" rtl="0">
              <a:spcAft>
                <a:spcPts val="1200"/>
              </a:spcAft>
              <a:buFont typeface="Courier New" panose="02070309020205020404" pitchFamily="49" charset="0"/>
              <a:buChar char="o"/>
            </a:pPr>
            <a:r>
              <a:rPr lang="fr-CA" sz="1600" b="0" i="0" u="none" baseline="0" dirty="0">
                <a:latin typeface="+mn-lt"/>
              </a:rPr>
              <a:t>Les gouvernements coopéreront pour mettre en œuvre un portail électronique unique qui permettra aux entreprises canadiennes, plus particulièrement les petites et moyennes entreprises, de trouver plus facilement des possibilités de marchés publics à l’échelle du pays.</a:t>
            </a:r>
          </a:p>
          <a:p>
            <a:pPr marL="285750" indent="-285750" algn="l" rtl="0">
              <a:spcBef>
                <a:spcPts val="0"/>
              </a:spcBef>
              <a:spcAft>
                <a:spcPts val="1200"/>
              </a:spcAft>
              <a:buFont typeface="Arial" panose="020B0604020202020204" pitchFamily="34" charset="0"/>
              <a:buChar char="•"/>
            </a:pPr>
            <a:endParaRPr lang="fr-CA" sz="1600" dirty="0">
              <a:latin typeface="+mn-lt"/>
            </a:endParaRPr>
          </a:p>
          <a:p>
            <a:pPr marL="742950" lvl="1" indent="-285750" algn="l" rtl="0">
              <a:spcAft>
                <a:spcPts val="1200"/>
              </a:spcAft>
              <a:buFont typeface="Courier New" panose="02070309020205020404" pitchFamily="49" charset="0"/>
              <a:buChar char="o"/>
            </a:pPr>
            <a:endParaRPr lang="fr-CA" sz="1600" dirty="0">
              <a:latin typeface="+mn-lt"/>
            </a:endParaRPr>
          </a:p>
          <a:p>
            <a:pPr marL="285750" indent="-285750" algn="l" rtl="0">
              <a:spcBef>
                <a:spcPts val="0"/>
              </a:spcBef>
              <a:spcAft>
                <a:spcPts val="1200"/>
              </a:spcAft>
              <a:buFont typeface="Arial" panose="020B0604020202020204" pitchFamily="34" charset="0"/>
              <a:buChar char="•"/>
            </a:pPr>
            <a:endParaRPr lang="fr-CA" sz="1600" dirty="0" smtClean="0">
              <a:latin typeface="+mn-lt"/>
            </a:endParaRPr>
          </a:p>
        </p:txBody>
      </p:sp>
      <p:sp>
        <p:nvSpPr>
          <p:cNvPr id="12" name="Slide Number Placeholder 2"/>
          <p:cNvSpPr>
            <a:spLocks noGrp="1"/>
          </p:cNvSpPr>
          <p:nvPr>
            <p:ph type="sldNum" sz="quarter" idx="10"/>
          </p:nvPr>
        </p:nvSpPr>
        <p:spPr>
          <a:xfrm>
            <a:off x="8382000" y="6400800"/>
            <a:ext cx="457200" cy="228600"/>
          </a:xfrm>
        </p:spPr>
        <p:txBody>
          <a:bodyPr/>
          <a:lstStyle/>
          <a:p>
            <a:pPr algn="r" rtl="0"/>
            <a:fld id="{E739770F-1C1E-BD40-87E3-4BA2F89D59FF}" type="slidenum">
              <a:rPr sz="1400"/>
              <a:pPr/>
              <a:t>7</a:t>
            </a:fld>
            <a:endParaRPr lang="fr-CA" sz="1400" dirty="0"/>
          </a:p>
        </p:txBody>
      </p:sp>
      <p:pic>
        <p:nvPicPr>
          <p:cNvPr id="13"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4"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Tree>
    <p:extLst>
      <p:ext uri="{BB962C8B-B14F-4D97-AF65-F5344CB8AC3E}">
        <p14:creationId xmlns:p14="http://schemas.microsoft.com/office/powerpoint/2010/main" val="3485292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762000"/>
          </a:xfrm>
        </p:spPr>
        <p:txBody>
          <a:bodyPr/>
          <a:lstStyle/>
          <a:p>
            <a:pPr algn="l" rtl="0" eaLnBrk="1" hangingPunct="1"/>
            <a:r>
              <a:rPr lang="fr-CA" sz="2400" b="1" i="0" u="none" baseline="0">
                <a:solidFill>
                  <a:schemeClr val="tx1"/>
                </a:solidFill>
                <a:latin typeface="Tahoma" panose="020B0604030504040204" pitchFamily="34" charset="0"/>
                <a:ea typeface="Tahoma" panose="020B0604030504040204" pitchFamily="34" charset="0"/>
                <a:cs typeface="Tahoma" panose="020B0604030504040204" pitchFamily="34" charset="0"/>
              </a:rPr>
              <a:t>Nouvelles dispositions réglementaires pour améliorer le commerce intérieur  </a:t>
            </a:r>
            <a:endParaRPr lang="fr-CA" sz="24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TextBox 1"/>
          <p:cNvSpPr txBox="1"/>
          <p:nvPr/>
        </p:nvSpPr>
        <p:spPr bwMode="auto">
          <a:xfrm>
            <a:off x="152400" y="2458153"/>
            <a:ext cx="8610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buFont typeface="Arial" panose="020B0604020202020204" pitchFamily="34" charset="0"/>
              <a:buChar char="•"/>
            </a:pPr>
            <a:endParaRPr lang="fr-CA" dirty="0"/>
          </a:p>
          <a:p>
            <a:pPr marL="285750" indent="-285750" algn="l" rtl="0">
              <a:buFont typeface="Arial" panose="020B0604020202020204" pitchFamily="34" charset="0"/>
              <a:buChar char="•"/>
            </a:pPr>
            <a:endParaRPr lang="fr-CA" dirty="0" smtClean="0"/>
          </a:p>
          <a:p>
            <a:pPr marL="285750" indent="-285750" algn="l" rtl="0">
              <a:buFont typeface="Arial" panose="020B0604020202020204" pitchFamily="34" charset="0"/>
              <a:buChar char="•"/>
            </a:pPr>
            <a:endParaRPr lang="fr-CA" sz="1800" dirty="0" smtClean="0"/>
          </a:p>
        </p:txBody>
      </p:sp>
      <p:sp>
        <p:nvSpPr>
          <p:cNvPr id="8" name="TextBox 7"/>
          <p:cNvSpPr txBox="1"/>
          <p:nvPr/>
        </p:nvSpPr>
        <p:spPr bwMode="auto">
          <a:xfrm>
            <a:off x="176151" y="3058318"/>
            <a:ext cx="8610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marL="285750" indent="-285750" algn="l" rtl="0">
              <a:buFont typeface="Arial" panose="020B0604020202020204" pitchFamily="34" charset="0"/>
              <a:buChar char="•"/>
            </a:pPr>
            <a:endParaRPr lang="fr-CA" sz="1800" dirty="0" smtClean="0"/>
          </a:p>
          <a:p>
            <a:pPr marL="285750" indent="-285750" algn="l" rtl="0">
              <a:buFont typeface="Arial" panose="020B0604020202020204" pitchFamily="34" charset="0"/>
              <a:buChar char="•"/>
            </a:pPr>
            <a:endParaRPr lang="fr-CA" sz="1800" dirty="0" smtClean="0"/>
          </a:p>
        </p:txBody>
      </p:sp>
      <p:sp>
        <p:nvSpPr>
          <p:cNvPr id="13" name="TextBox 12"/>
          <p:cNvSpPr txBox="1"/>
          <p:nvPr/>
        </p:nvSpPr>
        <p:spPr bwMode="auto">
          <a:xfrm>
            <a:off x="164276" y="1180880"/>
            <a:ext cx="8815448" cy="3754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spAutoFit/>
          </a:bodyPr>
          <a:lstStyle/>
          <a:p>
            <a:pPr algn="l" rtl="0"/>
            <a:r>
              <a:rPr lang="fr-CA" sz="1700" b="0" i="0" u="none" baseline="0"/>
              <a:t>L’ALEC contient de nouvelles règles visant à éliminer les obstacles réglementaires qui nuisent au commerce intérieur, notamment :</a:t>
            </a:r>
          </a:p>
          <a:p>
            <a:pPr marL="285750" indent="-285750" algn="l" rtl="0">
              <a:buFont typeface="Arial" panose="020B0604020202020204" pitchFamily="34" charset="0"/>
              <a:buChar char="•"/>
            </a:pPr>
            <a:endParaRPr lang="fr-CA" sz="1700" b="1" dirty="0"/>
          </a:p>
          <a:p>
            <a:pPr marL="285750" indent="-285750" algn="l" rtl="0">
              <a:buFont typeface="Arial" panose="020B0604020202020204" pitchFamily="34" charset="0"/>
              <a:buChar char="•"/>
            </a:pPr>
            <a:r>
              <a:rPr lang="fr-CA" sz="1700" b="1" i="0" u="none" baseline="0"/>
              <a:t>Conciliation réglementaire : </a:t>
            </a:r>
            <a:r>
              <a:rPr lang="fr-CA" sz="1700" b="0" i="0" u="none" baseline="0"/>
              <a:t>L’Accord établira aussi un processus de conciliation des règlements qui agissent comme des obstacles au commerce, à l’investissement ou à la mobilité de la main-d’œuvre au Canada. </a:t>
            </a:r>
          </a:p>
          <a:p>
            <a:pPr marL="285750" indent="-285750" algn="l" rtl="0">
              <a:buFont typeface="Arial" panose="020B0604020202020204" pitchFamily="34" charset="0"/>
              <a:buChar char="•"/>
            </a:pPr>
            <a:endParaRPr lang="fr-CA" sz="1700" b="1" dirty="0"/>
          </a:p>
          <a:p>
            <a:pPr marL="285750" indent="-285750" algn="l" rtl="0">
              <a:buFont typeface="Arial" panose="020B0604020202020204" pitchFamily="34" charset="0"/>
              <a:buChar char="•"/>
            </a:pPr>
            <a:r>
              <a:rPr lang="fr-CA" sz="1700" b="1" i="0" u="none" baseline="0"/>
              <a:t>Notification réglementaire : </a:t>
            </a:r>
            <a:r>
              <a:rPr lang="fr-CA" sz="1700" b="0" i="0" u="none" baseline="0"/>
              <a:t>Les gouvernements publieront des descriptions des mesures réglementaires proposées qui ont des répercussions importantes sur le commerce intérieur. Les commentaires et les rétroactions des autres gouvernements, des entreprises et du public seront pris en considération. </a:t>
            </a:r>
            <a:endParaRPr lang="fr-CA" sz="1700" dirty="0"/>
          </a:p>
          <a:p>
            <a:pPr marL="285750" indent="-285750" algn="l" rtl="0">
              <a:buFont typeface="Arial" panose="020B0604020202020204" pitchFamily="34" charset="0"/>
              <a:buChar char="•"/>
            </a:pPr>
            <a:endParaRPr lang="fr-CA" sz="1700" b="1" dirty="0"/>
          </a:p>
          <a:p>
            <a:pPr marL="285750" indent="-285750" algn="l" rtl="0">
              <a:buFont typeface="Arial" panose="020B0604020202020204" pitchFamily="34" charset="0"/>
              <a:buChar char="•"/>
            </a:pPr>
            <a:r>
              <a:rPr lang="fr-CA" sz="1700" b="1" i="0" u="none" baseline="0"/>
              <a:t>Coopération réglementaire</a:t>
            </a:r>
            <a:r>
              <a:rPr lang="fr-CA" sz="1700" b="0" i="0" u="none" baseline="0"/>
              <a:t> : Les gouvernements coopéreront à l’élaboration de futurs règlements visant à promouvoir l’innovation, la concurrence et la croissance dans les industries, les technologies et les secteurs émergents. </a:t>
            </a:r>
            <a:endParaRPr lang="fr-CA" sz="1700" b="1" dirty="0"/>
          </a:p>
          <a:p>
            <a:pPr marL="285750" indent="-285750" algn="l" rtl="0">
              <a:buFont typeface="Arial" panose="020B0604020202020204" pitchFamily="34" charset="0"/>
              <a:buChar char="•"/>
            </a:pPr>
            <a:endParaRPr lang="fr-CA" sz="1700" b="1" dirty="0" smtClean="0"/>
          </a:p>
        </p:txBody>
      </p:sp>
      <p:sp>
        <p:nvSpPr>
          <p:cNvPr id="12" name="Slide Number Placeholder 2"/>
          <p:cNvSpPr>
            <a:spLocks noGrp="1"/>
          </p:cNvSpPr>
          <p:nvPr>
            <p:ph type="sldNum" sz="quarter" idx="10"/>
          </p:nvPr>
        </p:nvSpPr>
        <p:spPr>
          <a:xfrm>
            <a:off x="8382000" y="6400800"/>
            <a:ext cx="457200" cy="228600"/>
          </a:xfrm>
        </p:spPr>
        <p:txBody>
          <a:bodyPr/>
          <a:lstStyle/>
          <a:p>
            <a:pPr algn="r" rtl="0"/>
            <a:fld id="{E739770F-1C1E-BD40-87E3-4BA2F89D59FF}" type="slidenum">
              <a:rPr sz="1400"/>
              <a:pPr/>
              <a:t>8</a:t>
            </a:fld>
            <a:endParaRPr lang="fr-CA" sz="1400" dirty="0"/>
          </a:p>
        </p:txBody>
      </p:sp>
      <p:pic>
        <p:nvPicPr>
          <p:cNvPr id="14" name="Picture 2" descr="C:\Users\FungAs\AppData\Local\Microsoft\Windows\Temporary Internet Files\Content.Outlook\GTMOG490\InternalTrade-IdentifierFinal.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5"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Tree>
    <p:extLst>
      <p:ext uri="{BB962C8B-B14F-4D97-AF65-F5344CB8AC3E}">
        <p14:creationId xmlns:p14="http://schemas.microsoft.com/office/powerpoint/2010/main" val="1768029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515" y="1066800"/>
            <a:ext cx="8860970" cy="3962400"/>
          </a:xfrm>
        </p:spPr>
        <p:txBody>
          <a:bodyPr/>
          <a:lstStyle/>
          <a:p>
            <a:pPr algn="l" rtl="0">
              <a:spcBef>
                <a:spcPts val="0"/>
              </a:spcBef>
              <a:spcAft>
                <a:spcPts val="600"/>
              </a:spcAft>
              <a:buClrTx/>
            </a:pPr>
            <a:r>
              <a:rPr lang="fr-CA" sz="1700" b="0" i="0" u="none" baseline="0"/>
              <a:t>L’ALEC harmonisera davantage les règles régissant les marchés publics à l’échelle nationale avec ce qui se trouve dans les accords de commerce international du Canada. </a:t>
            </a:r>
          </a:p>
          <a:p>
            <a:pPr lvl="1" algn="l" rtl="0">
              <a:spcBef>
                <a:spcPts val="0"/>
              </a:spcBef>
              <a:buClrTx/>
              <a:buSzPct val="100000"/>
              <a:buFont typeface="Courier New" panose="02070309020205020404" pitchFamily="49" charset="0"/>
              <a:buChar char="o"/>
            </a:pPr>
            <a:r>
              <a:rPr lang="fr-CA" sz="1700" b="0" i="0" u="none" baseline="0"/>
              <a:t>Les entreprises canadiennes pourront concurrencer sur un pied d’égalité avec les entreprises étrangères exerçant leurs activités en vertu des accords de commerce international du Canada. </a:t>
            </a:r>
          </a:p>
          <a:p>
            <a:pPr marL="457200" lvl="1" indent="0" algn="l" rtl="0">
              <a:spcBef>
                <a:spcPts val="0"/>
              </a:spcBef>
              <a:spcAft>
                <a:spcPts val="600"/>
              </a:spcAft>
              <a:buClrTx/>
              <a:buSzPct val="100000"/>
              <a:buNone/>
            </a:pPr>
            <a:endParaRPr lang="fr-CA" sz="1700" dirty="0"/>
          </a:p>
          <a:p>
            <a:pPr algn="l" rtl="0">
              <a:spcBef>
                <a:spcPts val="0"/>
              </a:spcBef>
              <a:spcAft>
                <a:spcPts val="600"/>
              </a:spcAft>
              <a:buClrTx/>
            </a:pPr>
            <a:r>
              <a:rPr lang="fr-CA" sz="1700" b="0" i="0" u="none" baseline="0"/>
              <a:t>Les Parties ont pris des engagements ambitieux afin d’élargir des pratiques ouvertes relatives aux marchés publics qui aideront à uniformiser les règles du jeu pour les entreprises qui exercent leurs activités au Canada.</a:t>
            </a:r>
            <a:endParaRPr lang="fr-CA" sz="1700" dirty="0"/>
          </a:p>
          <a:p>
            <a:pPr lvl="1" algn="l" rtl="0">
              <a:spcBef>
                <a:spcPts val="0"/>
              </a:spcBef>
              <a:spcAft>
                <a:spcPts val="600"/>
              </a:spcAft>
              <a:buClrTx/>
              <a:buSzPct val="100000"/>
              <a:buFont typeface="Courier New" panose="02070309020205020404" pitchFamily="49" charset="0"/>
              <a:buChar char="o"/>
            </a:pPr>
            <a:r>
              <a:rPr lang="fr-CA" sz="1700" b="0" i="0" u="none" baseline="0"/>
              <a:t>Pour la première fois, le secteur de l’énergie sera couvert par des règles ouvertes de passation de marchés publics, entraînant l’ouverture de plus de 4,7 milliards de dollars par année de marchés publics à une concurrence élargie.</a:t>
            </a:r>
            <a:endParaRPr lang="fr-CA" sz="1700" dirty="0"/>
          </a:p>
          <a:p>
            <a:pPr lvl="1" algn="l" rtl="0">
              <a:spcBef>
                <a:spcPts val="0"/>
              </a:spcBef>
              <a:spcAft>
                <a:spcPts val="600"/>
              </a:spcAft>
              <a:buClrTx/>
              <a:buSzPct val="100000"/>
              <a:buFont typeface="Courier New" panose="02070309020205020404" pitchFamily="49" charset="0"/>
              <a:buChar char="o"/>
            </a:pPr>
            <a:r>
              <a:rPr lang="fr-CA" sz="1700" b="0" i="0" u="none" baseline="0"/>
              <a:t>Les professionnels réglementés, comme les ingénieurs et les architectes, pourront plus facilement tenter d’obtenir des contrats du gouvernement à l’échelle du pays.</a:t>
            </a:r>
            <a:endParaRPr lang="fr-CA" sz="1700" dirty="0"/>
          </a:p>
          <a:p>
            <a:pPr lvl="0" algn="l" rtl="0">
              <a:spcBef>
                <a:spcPts val="0"/>
              </a:spcBef>
              <a:spcAft>
                <a:spcPts val="600"/>
              </a:spcAft>
              <a:buClrTx/>
            </a:pPr>
            <a:endParaRPr lang="fr-CA" sz="1700" dirty="0" smtClean="0"/>
          </a:p>
          <a:p>
            <a:pPr marL="0" lvl="0" indent="0" algn="l" rtl="0">
              <a:spcAft>
                <a:spcPts val="600"/>
              </a:spcAft>
              <a:buClrTx/>
              <a:buNone/>
            </a:pPr>
            <a:endParaRPr lang="fr-CA" sz="1700" dirty="0"/>
          </a:p>
          <a:p>
            <a:pPr algn="l" rtl="0">
              <a:spcAft>
                <a:spcPts val="600"/>
              </a:spcAft>
              <a:buClrTx/>
            </a:pPr>
            <a:endParaRPr lang="fr-CA" sz="1700" dirty="0"/>
          </a:p>
        </p:txBody>
      </p:sp>
      <p:sp>
        <p:nvSpPr>
          <p:cNvPr id="4" name="Slide Number Placeholder 3"/>
          <p:cNvSpPr>
            <a:spLocks noGrp="1"/>
          </p:cNvSpPr>
          <p:nvPr>
            <p:ph type="sldNum" sz="quarter" idx="10"/>
          </p:nvPr>
        </p:nvSpPr>
        <p:spPr/>
        <p:txBody>
          <a:bodyPr/>
          <a:lstStyle/>
          <a:p>
            <a:pPr algn="r" rtl="0"/>
            <a:fld id="{E739770F-1C1E-BD40-87E3-4BA2F89D59FF}" type="slidenum">
              <a:rPr>
                <a:solidFill>
                  <a:srgbClr val="FFFFFF"/>
                </a:solidFill>
              </a:rPr>
              <a:pPr/>
              <a:t>9</a:t>
            </a:fld>
            <a:endParaRPr lang="fr-CA" dirty="0">
              <a:solidFill>
                <a:srgbClr val="FFFFFF"/>
              </a:solidFill>
            </a:endParaRPr>
          </a:p>
        </p:txBody>
      </p:sp>
      <p:sp>
        <p:nvSpPr>
          <p:cNvPr id="5" name="Title 1"/>
          <p:cNvSpPr txBox="1">
            <a:spLocks/>
          </p:cNvSpPr>
          <p:nvPr/>
        </p:nvSpPr>
        <p:spPr bwMode="auto">
          <a:xfrm>
            <a:off x="0" y="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600" b="1" baseline="0">
                <a:solidFill>
                  <a:schemeClr val="tx2"/>
                </a:solidFill>
                <a:latin typeface="+mj-lt"/>
                <a:ea typeface="ＭＳ Ｐゴシック" charset="0"/>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rtl="0" eaLnBrk="1" hangingPunct="1"/>
            <a:r>
              <a:rPr lang="fr-CA" sz="2400" b="1" i="0" u="none" baseline="0">
                <a:solidFill>
                  <a:srgbClr val="000000"/>
                </a:solidFill>
                <a:latin typeface="Tahoma" panose="020B0604030504040204" pitchFamily="34" charset="0"/>
                <a:ea typeface="Tahoma" panose="020B0604030504040204" pitchFamily="34" charset="0"/>
                <a:cs typeface="Tahoma" panose="020B0604030504040204" pitchFamily="34" charset="0"/>
              </a:rPr>
              <a:t>Nouvelles possibilités de marchés publics pour les fournisseurs canadiens</a:t>
            </a:r>
            <a:endParaRPr lang="fr-CA" sz="240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2"/>
          <p:cNvSpPr txBox="1">
            <a:spLocks/>
          </p:cNvSpPr>
          <p:nvPr/>
        </p:nvSpPr>
        <p:spPr bwMode="auto">
          <a:xfrm>
            <a:off x="8382000" y="6400800"/>
            <a:ext cx="45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fr-CA"/>
            </a:defPPr>
            <a:lvl1pPr algn="r" rtl="0" fontAlgn="base">
              <a:spcBef>
                <a:spcPct val="0"/>
              </a:spcBef>
              <a:spcAft>
                <a:spcPct val="0"/>
              </a:spcAft>
              <a:defRPr sz="1000" b="1" kern="1200">
                <a:solidFill>
                  <a:schemeClr val="tx1"/>
                </a:solidFill>
                <a:latin typeface="Arial" charset="0"/>
                <a:ea typeface="ＭＳ Ｐゴシック" charset="0"/>
                <a:cs typeface="+mn-cs"/>
              </a:defRPr>
            </a:lvl1pPr>
            <a:lvl2pPr marL="457200" algn="l" rtl="0" fontAlgn="base">
              <a:spcBef>
                <a:spcPct val="0"/>
              </a:spcBef>
              <a:spcAft>
                <a:spcPct val="0"/>
              </a:spcAft>
              <a:defRPr kern="1200">
                <a:solidFill>
                  <a:schemeClr val="tx1"/>
                </a:solidFill>
                <a:latin typeface="Arial" charset="0"/>
                <a:ea typeface="ＭＳ Ｐゴシック" charset="0"/>
                <a:cs typeface="+mn-cs"/>
              </a:defRPr>
            </a:lvl2pPr>
            <a:lvl3pPr marL="914400" algn="l" rtl="0" fontAlgn="base">
              <a:spcBef>
                <a:spcPct val="0"/>
              </a:spcBef>
              <a:spcAft>
                <a:spcPct val="0"/>
              </a:spcAft>
              <a:defRPr kern="1200">
                <a:solidFill>
                  <a:schemeClr val="tx1"/>
                </a:solidFill>
                <a:latin typeface="Arial" charset="0"/>
                <a:ea typeface="ＭＳ Ｐゴシック" charset="0"/>
                <a:cs typeface="+mn-cs"/>
              </a:defRPr>
            </a:lvl3pPr>
            <a:lvl4pPr marL="1371600" algn="l" rtl="0" fontAlgn="base">
              <a:spcBef>
                <a:spcPct val="0"/>
              </a:spcBef>
              <a:spcAft>
                <a:spcPct val="0"/>
              </a:spcAft>
              <a:defRPr kern="1200">
                <a:solidFill>
                  <a:schemeClr val="tx1"/>
                </a:solidFill>
                <a:latin typeface="Arial" charset="0"/>
                <a:ea typeface="ＭＳ Ｐゴシック" charset="0"/>
                <a:cs typeface="+mn-cs"/>
              </a:defRPr>
            </a:lvl4pPr>
            <a:lvl5pPr marL="1828800" algn="l" rtl="0" fontAlgn="base">
              <a:spcBef>
                <a:spcPct val="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a:lstStyle>
          <a:p>
            <a:pPr algn="r" rtl="0"/>
            <a:fld id="{E739770F-1C1E-BD40-87E3-4BA2F89D59FF}" type="slidenum">
              <a:rPr sz="1400"/>
              <a:pPr/>
              <a:t>9</a:t>
            </a:fld>
            <a:endParaRPr lang="fr-CA" sz="1400" dirty="0"/>
          </a:p>
        </p:txBody>
      </p:sp>
      <p:pic>
        <p:nvPicPr>
          <p:cNvPr id="12" name="Picture 2" descr="C:\Users\FungAs\AppData\Local\Microsoft\Windows\Temporary Internet Files\Content.Outlook\GTMOG490\InternalTrade-IdentifierFinal.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629400" y="5837448"/>
            <a:ext cx="1945195" cy="903268"/>
          </a:xfrm>
          <a:prstGeom prst="rect">
            <a:avLst/>
          </a:prstGeom>
          <a:noFill/>
          <a:extLst>
            <a:ext uri="{909E8E84-426E-40DD-AFC4-6F175D3DCCD1}">
              <a14:hiddenFill xmlns:a14="http://schemas.microsoft.com/office/drawing/2010/main">
                <a:solidFill>
                  <a:srgbClr val="FFFFFF"/>
                </a:solidFill>
              </a14:hiddenFill>
            </a:ext>
          </a:extLst>
        </p:spPr>
      </p:pic>
      <p:sp>
        <p:nvSpPr>
          <p:cNvPr id="13" name="Line 4"/>
          <p:cNvSpPr>
            <a:spLocks noChangeShapeType="1"/>
          </p:cNvSpPr>
          <p:nvPr/>
        </p:nvSpPr>
        <p:spPr bwMode="auto">
          <a:xfrm flipV="1">
            <a:off x="0" y="762000"/>
            <a:ext cx="9144000" cy="0"/>
          </a:xfrm>
          <a:prstGeom prst="line">
            <a:avLst/>
          </a:prstGeom>
          <a:noFill/>
          <a:ln w="38100">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CA" dirty="0"/>
          </a:p>
        </p:txBody>
      </p:sp>
    </p:spTree>
    <p:extLst>
      <p:ext uri="{BB962C8B-B14F-4D97-AF65-F5344CB8AC3E}">
        <p14:creationId xmlns:p14="http://schemas.microsoft.com/office/powerpoint/2010/main" val="35088669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MEDTE MRI ppt Template Design">
  <a:themeElements>
    <a:clrScheme name="MEDTE MRI ppt Template Colours">
      <a:dk1>
        <a:srgbClr val="000000"/>
      </a:dk1>
      <a:lt1>
        <a:srgbClr val="FFFFFF"/>
      </a:lt1>
      <a:dk2>
        <a:srgbClr val="000000"/>
      </a:dk2>
      <a:lt2>
        <a:srgbClr val="808080"/>
      </a:lt2>
      <a:accent1>
        <a:srgbClr val="EAF0AE"/>
      </a:accent1>
      <a:accent2>
        <a:srgbClr val="3C8C92"/>
      </a:accent2>
      <a:accent3>
        <a:srgbClr val="FFFFFF"/>
      </a:accent3>
      <a:accent4>
        <a:srgbClr val="000000"/>
      </a:accent4>
      <a:accent5>
        <a:srgbClr val="EAF0AE"/>
      </a:accent5>
      <a:accent6>
        <a:srgbClr val="007272"/>
      </a:accent6>
      <a:hlink>
        <a:srgbClr val="B7C725"/>
      </a:hlink>
      <a:folHlink>
        <a:srgbClr val="4C6600"/>
      </a:folHlink>
    </a:clrScheme>
    <a:fontScheme name="MEDTE MRI ppt Templat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a:defRPr sz="1800" dirty="0" smtClean="0">
            <a:solidFill>
              <a:srgbClr val="B7C725"/>
            </a:solidFill>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22F9747278C64FB90F0A21FDEE0940" ma:contentTypeVersion="5" ma:contentTypeDescription="Create a new document." ma:contentTypeScope="" ma:versionID="869232c31ec47abd992651bbf5a32046">
  <xsd:schema xmlns:xsd="http://www.w3.org/2001/XMLSchema" xmlns:xs="http://www.w3.org/2001/XMLSchema" xmlns:p="http://schemas.microsoft.com/office/2006/metadata/properties" xmlns:ns2="30ee041c-e5ef-4c96-a0d2-fc9fdd4b61a1" targetNamespace="http://schemas.microsoft.com/office/2006/metadata/properties" ma:root="true" ma:fieldsID="f350643ac0060d673e377f72a0384893" ns2:_="">
    <xsd:import namespace="30ee041c-e5ef-4c96-a0d2-fc9fdd4b61a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e041c-e5ef-4c96-a0d2-fc9fdd4b61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0E106C-E7F2-4BA0-85B6-949037D209D1}"/>
</file>

<file path=customXml/itemProps2.xml><?xml version="1.0" encoding="utf-8"?>
<ds:datastoreItem xmlns:ds="http://schemas.openxmlformats.org/officeDocument/2006/customXml" ds:itemID="{5C1A2C1C-C1A1-45C6-B516-90533F48DB49}"/>
</file>

<file path=customXml/itemProps3.xml><?xml version="1.0" encoding="utf-8"?>
<ds:datastoreItem xmlns:ds="http://schemas.openxmlformats.org/officeDocument/2006/customXml" ds:itemID="{CD510FCB-E0A9-42E8-ADDA-0E3134781225}"/>
</file>

<file path=docProps/app.xml><?xml version="1.0" encoding="utf-8"?>
<Properties xmlns="http://schemas.openxmlformats.org/officeDocument/2006/extended-properties" xmlns:vt="http://schemas.openxmlformats.org/officeDocument/2006/docPropsVTypes">
  <Template/>
  <TotalTime>27224</TotalTime>
  <Words>547</Words>
  <Application>Microsoft Office PowerPoint</Application>
  <PresentationFormat>On-screen Show (4:3)</PresentationFormat>
  <Paragraphs>132</Paragraphs>
  <Slides>14</Slides>
  <Notes>7</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MEDTE MRI ppt Template Design</vt:lpstr>
      <vt:lpstr>PowerPoint Presentation</vt:lpstr>
      <vt:lpstr>PowerPoint Presentation</vt:lpstr>
      <vt:lpstr>PowerPoint Presentation</vt:lpstr>
      <vt:lpstr>Aperçu</vt:lpstr>
      <vt:lpstr>L’ALEC – Architecture et principes </vt:lpstr>
      <vt:lpstr>Règles commerciales modernisées en vertu de l’ALEC</vt:lpstr>
      <vt:lpstr>Règles commerciales modernisées en vertu de l’ALEC</vt:lpstr>
      <vt:lpstr>Nouvelles dispositions réglementaires pour améliorer le commerce intérieur  </vt:lpstr>
      <vt:lpstr>PowerPoint Presentation</vt:lpstr>
      <vt:lpstr>PowerPoint Presentation</vt:lpstr>
      <vt:lpstr>PowerPoint Presentation</vt:lpstr>
      <vt:lpstr> Améliorer le commerce interprovincial dans l’avenir</vt:lpstr>
      <vt:lpstr>PowerPoint Presentation</vt:lpstr>
      <vt:lpstr>PowerPoint Presentation</vt:lpstr>
    </vt:vector>
  </TitlesOfParts>
  <Company>Government of Ontario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SuarezAn</dc:creator>
  <cp:lastModifiedBy>PRI-VS</cp:lastModifiedBy>
  <cp:revision>885</cp:revision>
  <cp:lastPrinted>2017-04-03T20:28:03Z</cp:lastPrinted>
  <dcterms:created xsi:type="dcterms:W3CDTF">2013-05-08T20:25:42Z</dcterms:created>
  <dcterms:modified xsi:type="dcterms:W3CDTF">2017-04-06T17:01:15Z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0x0101004622F9747278C64FB90F0A21FDEE0940</vt:lpwstr>
  </property>
  <property fmtid="{D5CDD505-2E9C-101B-9397-08002B2CF9AE}" pid="3" name="Order">
    <vt:r8>5686600</vt:r8>
  </property>
</Properties>
</file>